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37"/>
  </p:notesMasterIdLst>
  <p:handoutMasterIdLst>
    <p:handoutMasterId r:id="rId38"/>
  </p:handoutMasterIdLst>
  <p:sldIdLst>
    <p:sldId id="265" r:id="rId3"/>
    <p:sldId id="310" r:id="rId4"/>
    <p:sldId id="311" r:id="rId5"/>
    <p:sldId id="320" r:id="rId6"/>
    <p:sldId id="321" r:id="rId7"/>
    <p:sldId id="322" r:id="rId8"/>
    <p:sldId id="323" r:id="rId9"/>
    <p:sldId id="324" r:id="rId10"/>
    <p:sldId id="325" r:id="rId11"/>
    <p:sldId id="326" r:id="rId12"/>
    <p:sldId id="327" r:id="rId13"/>
    <p:sldId id="328" r:id="rId14"/>
    <p:sldId id="329" r:id="rId15"/>
    <p:sldId id="333" r:id="rId16"/>
    <p:sldId id="330" r:id="rId17"/>
    <p:sldId id="335" r:id="rId18"/>
    <p:sldId id="331" r:id="rId19"/>
    <p:sldId id="313" r:id="rId20"/>
    <p:sldId id="332" r:id="rId21"/>
    <p:sldId id="312" r:id="rId22"/>
    <p:sldId id="336" r:id="rId23"/>
    <p:sldId id="314" r:id="rId24"/>
    <p:sldId id="337" r:id="rId25"/>
    <p:sldId id="338" r:id="rId26"/>
    <p:sldId id="315" r:id="rId27"/>
    <p:sldId id="316" r:id="rId28"/>
    <p:sldId id="317" r:id="rId29"/>
    <p:sldId id="318" r:id="rId30"/>
    <p:sldId id="340" r:id="rId31"/>
    <p:sldId id="342" r:id="rId32"/>
    <p:sldId id="343" r:id="rId33"/>
    <p:sldId id="341" r:id="rId34"/>
    <p:sldId id="319" r:id="rId35"/>
    <p:sldId id="339" r:id="rId36"/>
  </p:sldIdLst>
  <p:sldSz cx="12188825" cy="6858000"/>
  <p:notesSz cx="6858000" cy="9144000"/>
  <p:custDataLst>
    <p:tags r:id="rId3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39" userDrawn="1">
          <p15:clr>
            <a:srgbClr val="A4A3A4"/>
          </p15:clr>
        </p15:guide>
        <p15:guide id="2"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58" autoAdjust="0"/>
    <p:restoredTop sz="94629" autoAdjust="0"/>
  </p:normalViewPr>
  <p:slideViewPr>
    <p:cSldViewPr showGuides="1">
      <p:cViewPr varScale="1">
        <p:scale>
          <a:sx n="76" d="100"/>
          <a:sy n="76" d="100"/>
        </p:scale>
        <p:origin x="132" y="936"/>
      </p:cViewPr>
      <p:guideLst>
        <p:guide pos="3839"/>
        <p:guide orient="horz" pos="2160"/>
      </p:guideLst>
    </p:cSldViewPr>
  </p:slideViewPr>
  <p:outlineViewPr>
    <p:cViewPr>
      <p:scale>
        <a:sx n="33" d="100"/>
        <a:sy n="33" d="100"/>
      </p:scale>
      <p:origin x="0" y="0"/>
    </p:cViewPr>
  </p:outlineViewPr>
  <p:notesTextViewPr>
    <p:cViewPr>
      <p:scale>
        <a:sx n="1" d="1"/>
        <a:sy n="1" d="1"/>
      </p:scale>
      <p:origin x="0" y="0"/>
    </p:cViewPr>
  </p:notesTextViewPr>
  <p:notesViewPr>
    <p:cSldViewPr showGuides="1">
      <p:cViewPr varScale="1">
        <p:scale>
          <a:sx n="63" d="100"/>
          <a:sy n="63" d="100"/>
        </p:scale>
        <p:origin x="1986"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gs" Target="tags/tag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handoutMaster" Target="handoutMasters/handoutMaster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6655817657829267"/>
          <c:y val="5.5555555555555552E-2"/>
          <c:w val="0.40292813763243096"/>
          <c:h val="0.89446315738310489"/>
        </c:manualLayout>
      </c:layout>
      <c:pieChart>
        <c:varyColors val="1"/>
        <c:ser>
          <c:idx val="0"/>
          <c:order val="0"/>
          <c:tx>
            <c:strRef>
              <c:f>Sheet1!$B$1</c:f>
              <c:strCache>
                <c:ptCount val="1"/>
                <c:pt idx="0">
                  <c:v>Column2</c:v>
                </c:pt>
              </c:strCache>
            </c:strRef>
          </c:tx>
          <c:dPt>
            <c:idx val="0"/>
            <c:bubble3D val="0"/>
            <c:spPr>
              <a:solidFill>
                <a:schemeClr val="accent1"/>
              </a:solidFill>
              <a:ln>
                <a:noFill/>
              </a:ln>
              <a:effectLst/>
              <a:scene3d>
                <a:camera prst="orthographicFront"/>
                <a:lightRig rig="brightRoom" dir="t"/>
              </a:scene3d>
              <a:sp3d prstMaterial="flat">
                <a:bevelT w="50800" h="101600" prst="angle"/>
                <a:contourClr>
                  <a:srgbClr val="000000"/>
                </a:contourClr>
              </a:sp3d>
            </c:spPr>
          </c:dPt>
          <c:dPt>
            <c:idx val="1"/>
            <c:bubble3D val="0"/>
            <c:spPr>
              <a:solidFill>
                <a:schemeClr val="accent2"/>
              </a:solidFill>
              <a:ln>
                <a:noFill/>
              </a:ln>
              <a:effectLst/>
              <a:scene3d>
                <a:camera prst="orthographicFront"/>
                <a:lightRig rig="brightRoom" dir="t"/>
              </a:scene3d>
              <a:sp3d prstMaterial="flat">
                <a:bevelT w="50800" h="101600" prst="angle"/>
                <a:contourClr>
                  <a:srgbClr val="000000"/>
                </a:contourClr>
              </a:sp3d>
            </c:spPr>
          </c:dPt>
          <c:dPt>
            <c:idx val="2"/>
            <c:bubble3D val="0"/>
            <c:spPr>
              <a:solidFill>
                <a:schemeClr val="accent3"/>
              </a:solidFill>
              <a:ln>
                <a:noFill/>
              </a:ln>
              <a:effectLst/>
              <a:scene3d>
                <a:camera prst="orthographicFront"/>
                <a:lightRig rig="brightRoom" dir="t"/>
              </a:scene3d>
              <a:sp3d prstMaterial="flat">
                <a:bevelT w="50800" h="101600" prst="angle"/>
                <a:contourClr>
                  <a:srgbClr val="000000"/>
                </a:contourClr>
              </a:sp3d>
            </c:spPr>
          </c:dPt>
          <c:dPt>
            <c:idx val="3"/>
            <c:bubble3D val="0"/>
            <c:spPr>
              <a:solidFill>
                <a:schemeClr val="accent4"/>
              </a:solidFill>
              <a:ln>
                <a:noFill/>
              </a:ln>
              <a:effectLst/>
              <a:scene3d>
                <a:camera prst="orthographicFront"/>
                <a:lightRig rig="brightRoom" dir="t"/>
              </a:scene3d>
              <a:sp3d prstMaterial="flat">
                <a:bevelT w="50800" h="101600" prst="angle"/>
                <a:contourClr>
                  <a:srgbClr val="000000"/>
                </a:contourClr>
              </a:sp3d>
            </c:spPr>
          </c:dPt>
          <c:dPt>
            <c:idx val="4"/>
            <c:bubble3D val="0"/>
            <c:spPr>
              <a:solidFill>
                <a:schemeClr val="accent5"/>
              </a:solidFill>
              <a:ln>
                <a:noFill/>
              </a:ln>
              <a:effectLst/>
              <a:scene3d>
                <a:camera prst="orthographicFront"/>
                <a:lightRig rig="brightRoom" dir="t"/>
              </a:scene3d>
              <a:sp3d prstMaterial="flat">
                <a:bevelT w="50800" h="101600" prst="angle"/>
                <a:contourClr>
                  <a:srgbClr val="000000"/>
                </a:contourClr>
              </a:sp3d>
            </c:spPr>
          </c:dPt>
          <c:dPt>
            <c:idx val="5"/>
            <c:bubble3D val="0"/>
            <c:spPr>
              <a:solidFill>
                <a:schemeClr val="accent6"/>
              </a:solidFill>
              <a:ln>
                <a:noFill/>
              </a:ln>
              <a:effectLst/>
              <a:scene3d>
                <a:camera prst="orthographicFront"/>
                <a:lightRig rig="brightRoom" dir="t"/>
              </a:scene3d>
              <a:sp3d prstMaterial="flat">
                <a:bevelT w="50800" h="101600" prst="angle"/>
                <a:contourClr>
                  <a:srgbClr val="000000"/>
                </a:contourClr>
              </a:sp3d>
            </c:spPr>
          </c:dPt>
          <c:dLbls>
            <c:dLbl>
              <c:idx val="0"/>
              <c:layout/>
              <c:tx>
                <c:rich>
                  <a:bodyPr/>
                  <a:lstStyle/>
                  <a:p>
                    <a:fld id="{1FD1997D-7B27-4E71-B78E-D66C4207746D}" type="CELLRANGE">
                      <a:rPr lang="en-US" dirty="0"/>
                      <a:pPr/>
                      <a:t>[CELLRANGE]</a:t>
                    </a:fld>
                    <a:endParaRPr lang="en-US"/>
                  </a:p>
                </c:rich>
              </c:tx>
              <c:dLblPos val="bestFit"/>
              <c:showLegendKey val="0"/>
              <c:showVal val="0"/>
              <c:showCatName val="0"/>
              <c:showSerName val="0"/>
              <c:showPercent val="0"/>
              <c:showBubbleSize val="0"/>
              <c:separator> </c:separator>
              <c:extLst>
                <c:ext xmlns:c15="http://schemas.microsoft.com/office/drawing/2012/chart" uri="{CE6537A1-D6FC-4f65-9D91-7224C49458BB}">
                  <c15:layout/>
                  <c15:dlblFieldTable/>
                  <c15:showDataLabelsRange val="1"/>
                </c:ext>
              </c:extLst>
            </c:dLbl>
            <c:dLbl>
              <c:idx val="1"/>
              <c:layout>
                <c:manualLayout>
                  <c:x val="6.3495603195585851E-2"/>
                  <c:y val="0.12962962962962962"/>
                </c:manualLayout>
              </c:layout>
              <c:tx>
                <c:rich>
                  <a:bodyPr/>
                  <a:lstStyle/>
                  <a:p>
                    <a:fld id="{5DC3968B-89F3-4E68-90FB-0A19EED62BDF}" type="CELLRANGE">
                      <a:rPr lang="en-US" baseline="0" dirty="0"/>
                      <a:pPr/>
                      <a:t>[CELLRANGE]</a:t>
                    </a:fld>
                    <a:endParaRPr lang="en-US"/>
                  </a:p>
                </c:rich>
              </c:tx>
              <c:dLblPos val="bestFit"/>
              <c:showLegendKey val="0"/>
              <c:showVal val="0"/>
              <c:showCatName val="0"/>
              <c:showSerName val="0"/>
              <c:showPercent val="0"/>
              <c:showBubbleSize val="0"/>
              <c:separator> </c:separator>
              <c:extLst>
                <c:ext xmlns:c15="http://schemas.microsoft.com/office/drawing/2012/chart" uri="{CE6537A1-D6FC-4f65-9D91-7224C49458BB}">
                  <c15:layout/>
                  <c15:dlblFieldTable/>
                  <c15:showDataLabelsRange val="1"/>
                </c:ext>
              </c:extLst>
            </c:dLbl>
            <c:dLbl>
              <c:idx val="2"/>
              <c:layout>
                <c:manualLayout>
                  <c:x val="-0.1674541777168366"/>
                  <c:y val="6.2739379799747252E-2"/>
                </c:manualLayout>
              </c:layout>
              <c:tx>
                <c:rich>
                  <a:bodyPr/>
                  <a:lstStyle/>
                  <a:p>
                    <a:fld id="{E75CB929-4A16-4061-961D-776D299B835E}" type="CELLRANGE">
                      <a:rPr lang="en-US"/>
                      <a:pPr/>
                      <a:t>[CELLRANGE]</a:t>
                    </a:fld>
                    <a:endParaRPr lang="en-US"/>
                  </a:p>
                </c:rich>
              </c:tx>
              <c:dLblPos val="bestFit"/>
              <c:showLegendKey val="0"/>
              <c:showVal val="0"/>
              <c:showCatName val="0"/>
              <c:showSerName val="0"/>
              <c:showPercent val="0"/>
              <c:showBubbleSize val="0"/>
              <c:separator> </c:separator>
              <c:extLst>
                <c:ext xmlns:c15="http://schemas.microsoft.com/office/drawing/2012/chart" uri="{CE6537A1-D6FC-4f65-9D91-7224C49458BB}">
                  <c15:layout/>
                  <c15:dlblFieldTable/>
                  <c15:showDataLabelsRange val="1"/>
                </c:ext>
              </c:extLst>
            </c:dLbl>
            <c:dLbl>
              <c:idx val="3"/>
              <c:layout>
                <c:manualLayout>
                  <c:x val="4.0022551925534854E-2"/>
                  <c:y val="-7.3143287644600097E-2"/>
                </c:manualLayout>
              </c:layout>
              <c:tx>
                <c:rich>
                  <a:bodyPr/>
                  <a:lstStyle/>
                  <a:p>
                    <a:fld id="{1C632BD3-E194-4F4B-BAF8-73E553E9815E}" type="CELLRANGE">
                      <a:rPr lang="en-US" baseline="0" dirty="0"/>
                      <a:pPr/>
                      <a:t>[CELLRANGE]</a:t>
                    </a:fld>
                    <a:endParaRPr lang="en-US"/>
                  </a:p>
                </c:rich>
              </c:tx>
              <c:dLblPos val="bestFit"/>
              <c:showLegendKey val="0"/>
              <c:showVal val="0"/>
              <c:showCatName val="0"/>
              <c:showSerName val="0"/>
              <c:showPercent val="0"/>
              <c:showBubbleSize val="0"/>
              <c:separator> </c:separator>
              <c:extLst>
                <c:ext xmlns:c15="http://schemas.microsoft.com/office/drawing/2012/chart" uri="{CE6537A1-D6FC-4f65-9D91-7224C49458BB}">
                  <c15:layout/>
                  <c15:dlblFieldTable/>
                  <c15:showDataLabelsRange val="1"/>
                </c:ext>
              </c:extLst>
            </c:dLbl>
            <c:dLbl>
              <c:idx val="4"/>
              <c:layout>
                <c:manualLayout>
                  <c:x val="1.5170548936857346E-2"/>
                  <c:y val="-0.13251725478759599"/>
                </c:manualLayout>
              </c:layout>
              <c:tx>
                <c:rich>
                  <a:bodyPr/>
                  <a:lstStyle/>
                  <a:p>
                    <a:fld id="{17788AEA-A7AC-4092-A865-D81ECC7103B9}" type="CELLRANGE">
                      <a:rPr lang="en-US"/>
                      <a:pPr/>
                      <a:t>[CELLRANGE]</a:t>
                    </a:fld>
                    <a:endParaRPr lang="en-US"/>
                  </a:p>
                </c:rich>
              </c:tx>
              <c:dLblPos val="bestFit"/>
              <c:showLegendKey val="0"/>
              <c:showVal val="0"/>
              <c:showCatName val="0"/>
              <c:showSerName val="0"/>
              <c:showPercent val="0"/>
              <c:showBubbleSize val="0"/>
              <c:separator> </c:separator>
              <c:extLst>
                <c:ext xmlns:c15="http://schemas.microsoft.com/office/drawing/2012/chart" uri="{CE6537A1-D6FC-4f65-9D91-7224C49458BB}">
                  <c15:layout/>
                  <c15:dlblFieldTable/>
                  <c15:showDataLabelsRange val="1"/>
                </c:ext>
              </c:extLst>
            </c:dLbl>
            <c:dLbl>
              <c:idx val="5"/>
              <c:layout>
                <c:manualLayout>
                  <c:x val="-7.2811628473448117E-2"/>
                  <c:y val="-1.6430203169048314E-2"/>
                </c:manualLayout>
              </c:layout>
              <c:tx>
                <c:rich>
                  <a:bodyPr/>
                  <a:lstStyle/>
                  <a:p>
                    <a:fld id="{FACB50D4-8BFD-4AA7-B3AE-5617BAAC7E49}" type="CELLRANGE">
                      <a:rPr lang="en-US" baseline="0" dirty="0"/>
                      <a:pPr/>
                      <a:t>[CELLRANGE]</a:t>
                    </a:fld>
                    <a:endParaRPr lang="en-US"/>
                  </a:p>
                </c:rich>
              </c:tx>
              <c:dLblPos val="bestFit"/>
              <c:showLegendKey val="0"/>
              <c:showVal val="0"/>
              <c:showCatName val="0"/>
              <c:showSerName val="0"/>
              <c:showPercent val="0"/>
              <c:showBubbleSize val="0"/>
              <c:separator> </c:separator>
              <c:extLst>
                <c:ext xmlns:c15="http://schemas.microsoft.com/office/drawing/2012/chart" uri="{CE6537A1-D6FC-4f65-9D91-7224C49458BB}">
                  <c15:layout/>
                  <c15:dlblFieldTable/>
                  <c15:showDataLabelsRange val="1"/>
                </c:ext>
              </c:extLst>
            </c:dLbl>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0"/>
            <c:showCatName val="0"/>
            <c:showSerName val="0"/>
            <c:showPercent val="0"/>
            <c:showBubbleSize val="0"/>
            <c:separator> </c:separator>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showDataLabelsRange val="1"/>
              </c:ext>
            </c:extLst>
          </c:dLbls>
          <c:cat>
            <c:strRef>
              <c:f>Sheet1!$A$2:$A$7</c:f>
              <c:strCache>
                <c:ptCount val="6"/>
                <c:pt idx="0">
                  <c:v>State</c:v>
                </c:pt>
                <c:pt idx="1">
                  <c:v>Federal</c:v>
                </c:pt>
                <c:pt idx="2">
                  <c:v>Service Fees</c:v>
                </c:pt>
                <c:pt idx="3">
                  <c:v>Other</c:v>
                </c:pt>
                <c:pt idx="4">
                  <c:v>Tax Appropriation</c:v>
                </c:pt>
                <c:pt idx="5">
                  <c:v>LHD Reserves</c:v>
                </c:pt>
              </c:strCache>
            </c:strRef>
          </c:cat>
          <c:val>
            <c:numRef>
              <c:f>Sheet1!$B$2:$B$7</c:f>
              <c:numCache>
                <c:formatCode>0%</c:formatCode>
                <c:ptCount val="6"/>
                <c:pt idx="0">
                  <c:v>0.17</c:v>
                </c:pt>
                <c:pt idx="1">
                  <c:v>0.2</c:v>
                </c:pt>
                <c:pt idx="2">
                  <c:v>0.27</c:v>
                </c:pt>
                <c:pt idx="3">
                  <c:v>0.04</c:v>
                </c:pt>
                <c:pt idx="4">
                  <c:v>0.25</c:v>
                </c:pt>
                <c:pt idx="5">
                  <c:v>7.0000000000000007E-2</c:v>
                </c:pt>
              </c:numCache>
            </c:numRef>
          </c:val>
          <c:extLst>
            <c:ext xmlns:c15="http://schemas.microsoft.com/office/drawing/2012/chart" uri="{02D57815-91ED-43cb-92C2-25804820EDAC}">
              <c15:datalabelsRange>
                <c15:f>Sheet1!$D$2:$D$7</c15:f>
                <c15:dlblRangeCache>
                  <c:ptCount val="6"/>
                  <c:pt idx="0">
                    <c:v>State 
$10,983,321
17%</c:v>
                  </c:pt>
                  <c:pt idx="1">
                    <c:v>Federal 
$12,825,453
20%</c:v>
                  </c:pt>
                  <c:pt idx="2">
                    <c:v>Service Fees 
$18,043,410
27%</c:v>
                  </c:pt>
                  <c:pt idx="3">
                    <c:v>Other 
$2,337,477
4%</c:v>
                  </c:pt>
                  <c:pt idx="4">
                    <c:v>Tax Appropriation 
$16,645,888
25%</c:v>
                  </c:pt>
                  <c:pt idx="5">
                    <c:v>LHD Reserves 
$4,222,239
7%</c:v>
                  </c:pt>
                </c15:dlblRangeCache>
              </c15:datalabelsRange>
            </c:ext>
          </c:extLst>
        </c:ser>
        <c:ser>
          <c:idx val="1"/>
          <c:order val="1"/>
          <c:tx>
            <c:strRef>
              <c:f>Sheet1!$C$1</c:f>
              <c:strCache>
                <c:ptCount val="1"/>
                <c:pt idx="0">
                  <c:v>Column3</c:v>
                </c:pt>
              </c:strCache>
            </c:strRef>
          </c:tx>
          <c:dPt>
            <c:idx val="0"/>
            <c:bubble3D val="0"/>
            <c:spPr>
              <a:solidFill>
                <a:schemeClr val="accent1"/>
              </a:solidFill>
              <a:ln>
                <a:noFill/>
              </a:ln>
              <a:effectLst/>
              <a:scene3d>
                <a:camera prst="orthographicFront"/>
                <a:lightRig rig="brightRoom" dir="t"/>
              </a:scene3d>
              <a:sp3d prstMaterial="flat">
                <a:bevelT w="50800" h="101600" prst="angle"/>
                <a:contourClr>
                  <a:srgbClr val="000000"/>
                </a:contourClr>
              </a:sp3d>
            </c:spPr>
          </c:dPt>
          <c:dPt>
            <c:idx val="1"/>
            <c:bubble3D val="0"/>
            <c:spPr>
              <a:solidFill>
                <a:schemeClr val="accent2"/>
              </a:solidFill>
              <a:ln>
                <a:noFill/>
              </a:ln>
              <a:effectLst/>
              <a:scene3d>
                <a:camera prst="orthographicFront"/>
                <a:lightRig rig="brightRoom" dir="t"/>
              </a:scene3d>
              <a:sp3d prstMaterial="flat">
                <a:bevelT w="50800" h="101600" prst="angle"/>
                <a:contourClr>
                  <a:srgbClr val="000000"/>
                </a:contourClr>
              </a:sp3d>
            </c:spPr>
          </c:dPt>
          <c:dPt>
            <c:idx val="2"/>
            <c:bubble3D val="0"/>
            <c:spPr>
              <a:solidFill>
                <a:schemeClr val="accent3"/>
              </a:solidFill>
              <a:ln>
                <a:noFill/>
              </a:ln>
              <a:effectLst/>
              <a:scene3d>
                <a:camera prst="orthographicFront"/>
                <a:lightRig rig="brightRoom" dir="t"/>
              </a:scene3d>
              <a:sp3d prstMaterial="flat">
                <a:bevelT w="50800" h="101600" prst="angle"/>
                <a:contourClr>
                  <a:srgbClr val="000000"/>
                </a:contourClr>
              </a:sp3d>
            </c:spPr>
          </c:dPt>
          <c:dPt>
            <c:idx val="3"/>
            <c:bubble3D val="0"/>
            <c:spPr>
              <a:solidFill>
                <a:schemeClr val="accent4"/>
              </a:solidFill>
              <a:ln>
                <a:noFill/>
              </a:ln>
              <a:effectLst/>
              <a:scene3d>
                <a:camera prst="orthographicFront"/>
                <a:lightRig rig="brightRoom" dir="t"/>
              </a:scene3d>
              <a:sp3d prstMaterial="flat">
                <a:bevelT w="50800" h="101600" prst="angle"/>
                <a:contourClr>
                  <a:srgbClr val="000000"/>
                </a:contourClr>
              </a:sp3d>
            </c:spPr>
          </c:dPt>
          <c:dPt>
            <c:idx val="4"/>
            <c:bubble3D val="0"/>
            <c:spPr>
              <a:solidFill>
                <a:schemeClr val="accent5"/>
              </a:solidFill>
              <a:ln>
                <a:noFill/>
              </a:ln>
              <a:effectLst/>
              <a:scene3d>
                <a:camera prst="orthographicFront"/>
                <a:lightRig rig="brightRoom" dir="t"/>
              </a:scene3d>
              <a:sp3d prstMaterial="flat">
                <a:bevelT w="50800" h="101600" prst="angle"/>
                <a:contourClr>
                  <a:srgbClr val="000000"/>
                </a:contourClr>
              </a:sp3d>
            </c:spPr>
          </c:dPt>
          <c:dPt>
            <c:idx val="5"/>
            <c:bubble3D val="0"/>
            <c:spPr>
              <a:solidFill>
                <a:schemeClr val="accent6"/>
              </a:solidFill>
              <a:ln>
                <a:noFill/>
              </a:ln>
              <a:effectLst/>
              <a:scene3d>
                <a:camera prst="orthographicFront"/>
                <a:lightRig rig="brightRoom" dir="t"/>
              </a:scene3d>
              <a:sp3d prstMaterial="flat">
                <a:bevelT w="50800" h="101600" prst="angle"/>
                <a:contourClr>
                  <a:srgbClr val="000000"/>
                </a:contourClr>
              </a:sp3d>
            </c:spPr>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Sheet1!$A$2:$A$7</c:f>
              <c:strCache>
                <c:ptCount val="6"/>
                <c:pt idx="0">
                  <c:v>State</c:v>
                </c:pt>
                <c:pt idx="1">
                  <c:v>Federal</c:v>
                </c:pt>
                <c:pt idx="2">
                  <c:v>Service Fees</c:v>
                </c:pt>
                <c:pt idx="3">
                  <c:v>Other</c:v>
                </c:pt>
                <c:pt idx="4">
                  <c:v>Tax Appropriation</c:v>
                </c:pt>
                <c:pt idx="5">
                  <c:v>LHD Reserves</c:v>
                </c:pt>
              </c:strCache>
            </c:strRef>
          </c:cat>
          <c:val>
            <c:numRef>
              <c:f>Sheet1!$C$2:$C$7</c:f>
              <c:numCache>
                <c:formatCode>"$"#,##0</c:formatCode>
                <c:ptCount val="6"/>
                <c:pt idx="0">
                  <c:v>10983321</c:v>
                </c:pt>
                <c:pt idx="1">
                  <c:v>12825453</c:v>
                </c:pt>
                <c:pt idx="2">
                  <c:v>18043410</c:v>
                </c:pt>
                <c:pt idx="3">
                  <c:v>2337477</c:v>
                </c:pt>
                <c:pt idx="4">
                  <c:v>16645888</c:v>
                </c:pt>
                <c:pt idx="5">
                  <c:v>4222239</c:v>
                </c:pt>
              </c:numCache>
            </c:numRef>
          </c:val>
        </c:ser>
        <c:ser>
          <c:idx val="2"/>
          <c:order val="2"/>
          <c:tx>
            <c:strRef>
              <c:f>Sheet1!$D$1</c:f>
              <c:strCache>
                <c:ptCount val="1"/>
                <c:pt idx="0">
                  <c:v>Column4</c:v>
                </c:pt>
              </c:strCache>
            </c:strRef>
          </c:tx>
          <c:dPt>
            <c:idx val="0"/>
            <c:bubble3D val="0"/>
            <c:spPr>
              <a:solidFill>
                <a:schemeClr val="accent1"/>
              </a:solidFill>
              <a:ln>
                <a:noFill/>
              </a:ln>
              <a:effectLst/>
              <a:scene3d>
                <a:camera prst="orthographicFront"/>
                <a:lightRig rig="brightRoom" dir="t"/>
              </a:scene3d>
              <a:sp3d prstMaterial="flat">
                <a:bevelT w="50800" h="101600" prst="angle"/>
                <a:contourClr>
                  <a:srgbClr val="000000"/>
                </a:contourClr>
              </a:sp3d>
            </c:spPr>
          </c:dPt>
          <c:dPt>
            <c:idx val="1"/>
            <c:bubble3D val="0"/>
            <c:spPr>
              <a:solidFill>
                <a:schemeClr val="accent2"/>
              </a:solidFill>
              <a:ln>
                <a:noFill/>
              </a:ln>
              <a:effectLst/>
              <a:scene3d>
                <a:camera prst="orthographicFront"/>
                <a:lightRig rig="brightRoom" dir="t"/>
              </a:scene3d>
              <a:sp3d prstMaterial="flat">
                <a:bevelT w="50800" h="101600" prst="angle"/>
                <a:contourClr>
                  <a:srgbClr val="000000"/>
                </a:contourClr>
              </a:sp3d>
            </c:spPr>
          </c:dPt>
          <c:dPt>
            <c:idx val="2"/>
            <c:bubble3D val="0"/>
            <c:spPr>
              <a:solidFill>
                <a:schemeClr val="accent3"/>
              </a:solidFill>
              <a:ln>
                <a:noFill/>
              </a:ln>
              <a:effectLst/>
              <a:scene3d>
                <a:camera prst="orthographicFront"/>
                <a:lightRig rig="brightRoom" dir="t"/>
              </a:scene3d>
              <a:sp3d prstMaterial="flat">
                <a:bevelT w="50800" h="101600" prst="angle"/>
                <a:contourClr>
                  <a:srgbClr val="000000"/>
                </a:contourClr>
              </a:sp3d>
            </c:spPr>
          </c:dPt>
          <c:dPt>
            <c:idx val="3"/>
            <c:bubble3D val="0"/>
            <c:spPr>
              <a:solidFill>
                <a:schemeClr val="accent4"/>
              </a:solidFill>
              <a:ln>
                <a:noFill/>
              </a:ln>
              <a:effectLst/>
              <a:scene3d>
                <a:camera prst="orthographicFront"/>
                <a:lightRig rig="brightRoom" dir="t"/>
              </a:scene3d>
              <a:sp3d prstMaterial="flat">
                <a:bevelT w="50800" h="101600" prst="angle"/>
                <a:contourClr>
                  <a:srgbClr val="000000"/>
                </a:contourClr>
              </a:sp3d>
            </c:spPr>
          </c:dPt>
          <c:dPt>
            <c:idx val="4"/>
            <c:bubble3D val="0"/>
            <c:spPr>
              <a:solidFill>
                <a:schemeClr val="accent5"/>
              </a:solidFill>
              <a:ln>
                <a:noFill/>
              </a:ln>
              <a:effectLst/>
              <a:scene3d>
                <a:camera prst="orthographicFront"/>
                <a:lightRig rig="brightRoom" dir="t"/>
              </a:scene3d>
              <a:sp3d prstMaterial="flat">
                <a:bevelT w="50800" h="101600" prst="angle"/>
                <a:contourClr>
                  <a:srgbClr val="000000"/>
                </a:contourClr>
              </a:sp3d>
            </c:spPr>
          </c:dPt>
          <c:dPt>
            <c:idx val="5"/>
            <c:bubble3D val="0"/>
            <c:spPr>
              <a:solidFill>
                <a:schemeClr val="accent6"/>
              </a:solidFill>
              <a:ln>
                <a:noFill/>
              </a:ln>
              <a:effectLst/>
              <a:scene3d>
                <a:camera prst="orthographicFront"/>
                <a:lightRig rig="brightRoom" dir="t"/>
              </a:scene3d>
              <a:sp3d prstMaterial="flat">
                <a:bevelT w="50800" h="101600" prst="angle"/>
                <a:contourClr>
                  <a:srgbClr val="000000"/>
                </a:contourClr>
              </a:sp3d>
            </c:spPr>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Sheet1!$A$2:$A$7</c:f>
              <c:strCache>
                <c:ptCount val="6"/>
                <c:pt idx="0">
                  <c:v>State</c:v>
                </c:pt>
                <c:pt idx="1">
                  <c:v>Federal</c:v>
                </c:pt>
                <c:pt idx="2">
                  <c:v>Service Fees</c:v>
                </c:pt>
                <c:pt idx="3">
                  <c:v>Other</c:v>
                </c:pt>
                <c:pt idx="4">
                  <c:v>Tax Appropriation</c:v>
                </c:pt>
                <c:pt idx="5">
                  <c:v>LHD Reserves</c:v>
                </c:pt>
              </c:strCache>
            </c:strRef>
          </c:cat>
          <c:val>
            <c:numRef>
              <c:f>Sheet1!$D$2:$D$7</c:f>
              <c:numCache>
                <c:formatCode>General</c:formatCode>
                <c:ptCount val="6"/>
                <c:pt idx="0">
                  <c:v>0</c:v>
                </c:pt>
                <c:pt idx="1">
                  <c:v>0</c:v>
                </c:pt>
                <c:pt idx="2">
                  <c:v>0</c:v>
                </c:pt>
                <c:pt idx="3">
                  <c:v>0</c:v>
                </c:pt>
                <c:pt idx="4">
                  <c:v>0</c:v>
                </c:pt>
                <c:pt idx="5">
                  <c:v>0</c:v>
                </c:pt>
              </c:numCache>
            </c:numRef>
          </c:val>
        </c:ser>
        <c:dLbls>
          <c:dLblPos val="inEnd"/>
          <c:showLegendKey val="0"/>
          <c:showVal val="0"/>
          <c:showCatName val="0"/>
          <c:showSerName val="0"/>
          <c:showPercent val="1"/>
          <c:showBubbleSize val="0"/>
          <c:showLeaderLines val="1"/>
        </c:dLbls>
        <c:firstSliceAng val="249"/>
      </c:pieChart>
      <c:spPr>
        <a:noFill/>
        <a:ln>
          <a:noFill/>
        </a:ln>
        <a:effectLst/>
      </c:spPr>
    </c:plotArea>
    <c:legend>
      <c:legendPos val="r"/>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6655817657829267"/>
          <c:y val="5.5555555555555552E-2"/>
          <c:w val="0.40292813763243096"/>
          <c:h val="0.89446315738310489"/>
        </c:manualLayout>
      </c:layout>
      <c:pieChart>
        <c:varyColors val="1"/>
        <c:ser>
          <c:idx val="0"/>
          <c:order val="0"/>
          <c:tx>
            <c:strRef>
              <c:f>Sheet1!$B$1</c:f>
              <c:strCache>
                <c:ptCount val="1"/>
                <c:pt idx="0">
                  <c:v>Column1</c:v>
                </c:pt>
              </c:strCache>
            </c:strRef>
          </c:tx>
          <c:dPt>
            <c:idx val="0"/>
            <c:bubble3D val="0"/>
            <c:spPr>
              <a:solidFill>
                <a:schemeClr val="accent1"/>
              </a:solidFill>
              <a:ln>
                <a:noFill/>
              </a:ln>
              <a:effectLst/>
              <a:scene3d>
                <a:camera prst="orthographicFront"/>
                <a:lightRig rig="brightRoom" dir="t"/>
              </a:scene3d>
              <a:sp3d prstMaterial="flat">
                <a:bevelT w="50800" h="101600" prst="angle"/>
                <a:contourClr>
                  <a:srgbClr val="000000"/>
                </a:contourClr>
              </a:sp3d>
            </c:spPr>
          </c:dPt>
          <c:dPt>
            <c:idx val="1"/>
            <c:bubble3D val="0"/>
            <c:spPr>
              <a:solidFill>
                <a:schemeClr val="accent2"/>
              </a:solidFill>
              <a:ln>
                <a:noFill/>
              </a:ln>
              <a:effectLst/>
              <a:scene3d>
                <a:camera prst="orthographicFront"/>
                <a:lightRig rig="brightRoom" dir="t"/>
              </a:scene3d>
              <a:sp3d prstMaterial="flat">
                <a:bevelT w="50800" h="101600" prst="angle"/>
                <a:contourClr>
                  <a:srgbClr val="000000"/>
                </a:contourClr>
              </a:sp3d>
            </c:spPr>
          </c:dPt>
          <c:dPt>
            <c:idx val="2"/>
            <c:bubble3D val="0"/>
            <c:spPr>
              <a:solidFill>
                <a:schemeClr val="accent3"/>
              </a:solidFill>
              <a:ln>
                <a:noFill/>
              </a:ln>
              <a:effectLst/>
              <a:scene3d>
                <a:camera prst="orthographicFront"/>
                <a:lightRig rig="brightRoom" dir="t"/>
              </a:scene3d>
              <a:sp3d prstMaterial="flat">
                <a:bevelT w="50800" h="101600" prst="angle"/>
                <a:contourClr>
                  <a:srgbClr val="000000"/>
                </a:contourClr>
              </a:sp3d>
            </c:spPr>
          </c:dPt>
          <c:dPt>
            <c:idx val="3"/>
            <c:bubble3D val="0"/>
            <c:spPr>
              <a:solidFill>
                <a:schemeClr val="accent4"/>
              </a:solidFill>
              <a:ln>
                <a:noFill/>
              </a:ln>
              <a:effectLst/>
              <a:scene3d>
                <a:camera prst="orthographicFront"/>
                <a:lightRig rig="brightRoom" dir="t"/>
              </a:scene3d>
              <a:sp3d prstMaterial="flat">
                <a:bevelT w="50800" h="101600" prst="angle"/>
                <a:contourClr>
                  <a:srgbClr val="000000"/>
                </a:contourClr>
              </a:sp3d>
            </c:spPr>
          </c:dPt>
          <c:dPt>
            <c:idx val="4"/>
            <c:bubble3D val="0"/>
            <c:spPr>
              <a:solidFill>
                <a:schemeClr val="accent5"/>
              </a:solidFill>
              <a:ln>
                <a:noFill/>
              </a:ln>
              <a:effectLst/>
              <a:scene3d>
                <a:camera prst="orthographicFront"/>
                <a:lightRig rig="brightRoom" dir="t"/>
              </a:scene3d>
              <a:sp3d prstMaterial="flat">
                <a:bevelT w="50800" h="101600" prst="angle"/>
                <a:contourClr>
                  <a:srgbClr val="000000"/>
                </a:contourClr>
              </a:sp3d>
            </c:spPr>
          </c:dPt>
          <c:dPt>
            <c:idx val="5"/>
            <c:bubble3D val="0"/>
            <c:spPr>
              <a:solidFill>
                <a:schemeClr val="accent6"/>
              </a:solidFill>
              <a:ln>
                <a:noFill/>
              </a:ln>
              <a:effectLst/>
              <a:scene3d>
                <a:camera prst="orthographicFront"/>
                <a:lightRig rig="brightRoom" dir="t"/>
              </a:scene3d>
              <a:sp3d prstMaterial="flat">
                <a:bevelT w="50800" h="101600" prst="angle"/>
                <a:contourClr>
                  <a:srgbClr val="000000"/>
                </a:contourClr>
              </a:sp3d>
            </c:spPr>
          </c:dPt>
          <c:dLbls>
            <c:dLbl>
              <c:idx val="0"/>
              <c:layout>
                <c:manualLayout>
                  <c:x val="-0.16357305701750785"/>
                  <c:y val="-0.1374591717701954"/>
                </c:manualLayout>
              </c:layout>
              <c:tx>
                <c:rich>
                  <a:bodyPr/>
                  <a:lstStyle/>
                  <a:p>
                    <a:fld id="{4A175A1B-8359-4710-A059-3E6B730BF517}" type="CELLRANGE">
                      <a:rPr lang="en-US"/>
                      <a:pPr/>
                      <a:t>[CELLRANGE]</a:t>
                    </a:fld>
                    <a:endParaRPr lang="en-US"/>
                  </a:p>
                </c:rich>
              </c:tx>
              <c:dLblPos val="bestFit"/>
              <c:showLegendKey val="0"/>
              <c:showVal val="0"/>
              <c:showCatName val="0"/>
              <c:showSerName val="0"/>
              <c:showPercent val="0"/>
              <c:showBubbleSize val="0"/>
              <c:extLst>
                <c:ext xmlns:c15="http://schemas.microsoft.com/office/drawing/2012/chart" uri="{CE6537A1-D6FC-4f65-9D91-7224C49458BB}">
                  <c15:layout/>
                  <c15:dlblFieldTable/>
                  <c15:showDataLabelsRange val="1"/>
                </c:ext>
              </c:extLst>
            </c:dLbl>
            <c:dLbl>
              <c:idx val="1"/>
              <c:layout>
                <c:manualLayout>
                  <c:x val="-6.6165816864132863E-3"/>
                  <c:y val="0.20006513074754545"/>
                </c:manualLayout>
              </c:layout>
              <c:tx>
                <c:rich>
                  <a:bodyPr/>
                  <a:lstStyle/>
                  <a:p>
                    <a:fld id="{D5F2EFA1-6E5B-4940-ADF3-4F0CEA45BBE2}" type="CELLRANGE">
                      <a:rPr lang="en-US"/>
                      <a:pPr/>
                      <a:t>[CELLRANGE]</a:t>
                    </a:fld>
                    <a:endParaRPr lang="en-US"/>
                  </a:p>
                </c:rich>
              </c:tx>
              <c:dLblPos val="bestFit"/>
              <c:showLegendKey val="0"/>
              <c:showVal val="0"/>
              <c:showCatName val="0"/>
              <c:showSerName val="0"/>
              <c:showPercent val="0"/>
              <c:showBubbleSize val="0"/>
              <c:extLst>
                <c:ext xmlns:c15="http://schemas.microsoft.com/office/drawing/2012/chart" uri="{CE6537A1-D6FC-4f65-9D91-7224C49458BB}">
                  <c15:layout/>
                  <c15:dlblFieldTable/>
                  <c15:showDataLabelsRange val="1"/>
                </c:ext>
              </c:extLst>
            </c:dLbl>
            <c:dLbl>
              <c:idx val="2"/>
              <c:layout>
                <c:manualLayout>
                  <c:x val="-6.1119768788025587E-2"/>
                  <c:y val="1.1815884125595411E-2"/>
                </c:manualLayout>
              </c:layout>
              <c:tx>
                <c:rich>
                  <a:bodyPr/>
                  <a:lstStyle/>
                  <a:p>
                    <a:fld id="{57EFEB98-1E5C-4A16-9E1A-EFC561A216CE}" type="CELLRANGE">
                      <a:rPr lang="en-US"/>
                      <a:pPr/>
                      <a:t>[CELLRANGE]</a:t>
                    </a:fld>
                    <a:endParaRPr lang="en-US"/>
                  </a:p>
                </c:rich>
              </c:tx>
              <c:dLblPos val="bestFit"/>
              <c:showLegendKey val="0"/>
              <c:showVal val="0"/>
              <c:showCatName val="0"/>
              <c:showSerName val="0"/>
              <c:showPercent val="0"/>
              <c:showBubbleSize val="0"/>
              <c:extLst>
                <c:ext xmlns:c15="http://schemas.microsoft.com/office/drawing/2012/chart" uri="{CE6537A1-D6FC-4f65-9D91-7224C49458BB}">
                  <c15:layout/>
                  <c15:dlblFieldTable/>
                  <c15:showDataLabelsRange val="1"/>
                </c:ext>
              </c:extLst>
            </c:dLbl>
            <c:dLbl>
              <c:idx val="3"/>
              <c:layout>
                <c:manualLayout>
                  <c:x val="-2.1715533733465799E-3"/>
                  <c:y val="-8.101681734227667E-2"/>
                </c:manualLayout>
              </c:layout>
              <c:tx>
                <c:rich>
                  <a:bodyPr/>
                  <a:lstStyle/>
                  <a:p>
                    <a:fld id="{7871F6A3-1016-4654-9C9E-6890B62550BF}" type="CELLRANGE">
                      <a:rPr lang="en-US"/>
                      <a:pPr/>
                      <a:t>[CELLRANGE]</a:t>
                    </a:fld>
                    <a:endParaRPr lang="en-US"/>
                  </a:p>
                </c:rich>
              </c:tx>
              <c:dLblPos val="bestFit"/>
              <c:showLegendKey val="0"/>
              <c:showVal val="0"/>
              <c:showCatName val="0"/>
              <c:showSerName val="0"/>
              <c:showPercent val="0"/>
              <c:showBubbleSize val="0"/>
              <c:extLst>
                <c:ext xmlns:c15="http://schemas.microsoft.com/office/drawing/2012/chart" uri="{CE6537A1-D6FC-4f65-9D91-7224C49458BB}">
                  <c15:layout/>
                  <c15:dlblFieldTable/>
                  <c15:showDataLabelsRange val="1"/>
                </c:ext>
              </c:extLst>
            </c:dLbl>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0"/>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showDataLabelsRange val="1"/>
              </c:ext>
            </c:extLst>
          </c:dLbls>
          <c:cat>
            <c:strRef>
              <c:f>Sheet1!$A$2:$A$5</c:f>
              <c:strCache>
                <c:ptCount val="4"/>
                <c:pt idx="0">
                  <c:v>Unrestricted</c:v>
                </c:pt>
                <c:pt idx="1">
                  <c:v>State Restricted</c:v>
                </c:pt>
                <c:pt idx="2">
                  <c:v>Federal Restricted</c:v>
                </c:pt>
                <c:pt idx="3">
                  <c:v>Service Fee Restricted</c:v>
                </c:pt>
              </c:strCache>
            </c:strRef>
          </c:cat>
          <c:val>
            <c:numRef>
              <c:f>Sheet1!$B$2:$B$5</c:f>
              <c:numCache>
                <c:formatCode>0%</c:formatCode>
                <c:ptCount val="4"/>
                <c:pt idx="0">
                  <c:v>0.84</c:v>
                </c:pt>
                <c:pt idx="1">
                  <c:v>0.04</c:v>
                </c:pt>
                <c:pt idx="2">
                  <c:v>0.01</c:v>
                </c:pt>
                <c:pt idx="3">
                  <c:v>0.11</c:v>
                </c:pt>
              </c:numCache>
            </c:numRef>
          </c:val>
          <c:extLst>
            <c:ext xmlns:c15="http://schemas.microsoft.com/office/drawing/2012/chart" uri="{02D57815-91ED-43cb-92C2-25804820EDAC}">
              <c15:datalabelsRange>
                <c15:f>Sheet1!$D$2:$D$5</c15:f>
                <c15:dlblRangeCache>
                  <c:ptCount val="4"/>
                  <c:pt idx="0">
                    <c:v>Unrestricted
$3,371,490
84%</c:v>
                  </c:pt>
                  <c:pt idx="1">
                    <c:v>State Restricted
$186,957
4%</c:v>
                  </c:pt>
                  <c:pt idx="2">
                    <c:v>Federal Restricted
$11,810
1%</c:v>
                  </c:pt>
                  <c:pt idx="3">
                    <c:v>Service Fee Restricted
$434,512
11%</c:v>
                  </c:pt>
                </c15:dlblRangeCache>
              </c15:datalabelsRange>
            </c:ext>
          </c:extLst>
        </c:ser>
        <c:dLbls>
          <c:dLblPos val="inEnd"/>
          <c:showLegendKey val="0"/>
          <c:showVal val="0"/>
          <c:showCatName val="0"/>
          <c:showSerName val="0"/>
          <c:showPercent val="1"/>
          <c:showBubbleSize val="0"/>
          <c:showLeaderLines val="1"/>
        </c:dLbls>
        <c:firstSliceAng val="310"/>
        <c:extLst>
          <c:ext xmlns:c15="http://schemas.microsoft.com/office/drawing/2012/chart" uri="{02D57815-91ED-43cb-92C2-25804820EDAC}">
            <c15:filteredPieSeries>
              <c15:ser>
                <c:idx val="1"/>
                <c:order val="1"/>
                <c:tx>
                  <c:strRef>
                    <c:extLst>
                      <c:ext uri="{02D57815-91ED-43cb-92C2-25804820EDAC}">
                        <c15:formulaRef>
                          <c15:sqref>Sheet1!$C$1</c15:sqref>
                        </c15:formulaRef>
                      </c:ext>
                    </c:extLst>
                    <c:strCache>
                      <c:ptCount val="1"/>
                      <c:pt idx="0">
                        <c:v>Column2</c:v>
                      </c:pt>
                    </c:strCache>
                  </c:strRef>
                </c:tx>
                <c:dPt>
                  <c:idx val="0"/>
                  <c:bubble3D val="0"/>
                  <c:spPr>
                    <a:solidFill>
                      <a:schemeClr val="accent1"/>
                    </a:solidFill>
                    <a:ln>
                      <a:noFill/>
                    </a:ln>
                    <a:effectLst/>
                    <a:scene3d>
                      <a:camera prst="orthographicFront"/>
                      <a:lightRig rig="brightRoom" dir="t"/>
                    </a:scene3d>
                    <a:sp3d prstMaterial="flat">
                      <a:bevelT w="50800" h="101600" prst="angle"/>
                      <a:contourClr>
                        <a:srgbClr val="000000"/>
                      </a:contourClr>
                    </a:sp3d>
                  </c:spPr>
                </c:dPt>
                <c:dPt>
                  <c:idx val="1"/>
                  <c:bubble3D val="0"/>
                  <c:spPr>
                    <a:solidFill>
                      <a:schemeClr val="accent2"/>
                    </a:solidFill>
                    <a:ln>
                      <a:noFill/>
                    </a:ln>
                    <a:effectLst/>
                    <a:scene3d>
                      <a:camera prst="orthographicFront"/>
                      <a:lightRig rig="brightRoom" dir="t"/>
                    </a:scene3d>
                    <a:sp3d prstMaterial="flat">
                      <a:bevelT w="50800" h="101600" prst="angle"/>
                      <a:contourClr>
                        <a:srgbClr val="000000"/>
                      </a:contourClr>
                    </a:sp3d>
                  </c:spPr>
                </c:dPt>
                <c:dPt>
                  <c:idx val="2"/>
                  <c:bubble3D val="0"/>
                  <c:spPr>
                    <a:solidFill>
                      <a:schemeClr val="accent3"/>
                    </a:solidFill>
                    <a:ln>
                      <a:noFill/>
                    </a:ln>
                    <a:effectLst/>
                    <a:scene3d>
                      <a:camera prst="orthographicFront"/>
                      <a:lightRig rig="brightRoom" dir="t"/>
                    </a:scene3d>
                    <a:sp3d prstMaterial="flat">
                      <a:bevelT w="50800" h="101600" prst="angle"/>
                      <a:contourClr>
                        <a:srgbClr val="000000"/>
                      </a:contourClr>
                    </a:sp3d>
                  </c:spPr>
                </c:dPt>
                <c:dPt>
                  <c:idx val="3"/>
                  <c:bubble3D val="0"/>
                  <c:spPr>
                    <a:solidFill>
                      <a:schemeClr val="accent4"/>
                    </a:solidFill>
                    <a:ln>
                      <a:noFill/>
                    </a:ln>
                    <a:effectLst/>
                    <a:scene3d>
                      <a:camera prst="orthographicFront"/>
                      <a:lightRig rig="brightRoom" dir="t"/>
                    </a:scene3d>
                    <a:sp3d prstMaterial="flat">
                      <a:bevelT w="50800" h="101600" prst="angle"/>
                      <a:contourClr>
                        <a:srgbClr val="000000"/>
                      </a:contourClr>
                    </a:sp3d>
                  </c:spPr>
                </c:dPt>
                <c:dPt>
                  <c:idx val="4"/>
                  <c:bubble3D val="0"/>
                  <c:spPr>
                    <a:solidFill>
                      <a:schemeClr val="accent5"/>
                    </a:solidFill>
                    <a:ln>
                      <a:noFill/>
                    </a:ln>
                    <a:effectLst/>
                    <a:scene3d>
                      <a:camera prst="orthographicFront"/>
                      <a:lightRig rig="brightRoom" dir="t"/>
                    </a:scene3d>
                    <a:sp3d prstMaterial="flat">
                      <a:bevelT w="50800" h="101600" prst="angle"/>
                      <a:contourClr>
                        <a:srgbClr val="000000"/>
                      </a:contourClr>
                    </a:sp3d>
                  </c:spPr>
                </c:dPt>
                <c:dPt>
                  <c:idx val="5"/>
                  <c:bubble3D val="0"/>
                  <c:spPr>
                    <a:solidFill>
                      <a:schemeClr val="accent6"/>
                    </a:solidFill>
                    <a:ln>
                      <a:noFill/>
                    </a:ln>
                    <a:effectLst/>
                    <a:scene3d>
                      <a:camera prst="orthographicFront"/>
                      <a:lightRig rig="brightRoom" dir="t"/>
                    </a:scene3d>
                    <a:sp3d prstMaterial="flat">
                      <a:bevelT w="50800" h="101600" prst="angle"/>
                      <a:contourClr>
                        <a:srgbClr val="000000"/>
                      </a:contourClr>
                    </a:sp3d>
                  </c:spPr>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uri="{CE6537A1-D6FC-4f65-9D91-7224C49458BB}"/>
                  </c:extLst>
                </c:dLbls>
                <c:cat>
                  <c:strRef>
                    <c:extLst>
                      <c:ext uri="{02D57815-91ED-43cb-92C2-25804820EDAC}">
                        <c15:formulaRef>
                          <c15:sqref>Sheet1!$A$2:$A$5</c15:sqref>
                        </c15:formulaRef>
                      </c:ext>
                    </c:extLst>
                    <c:strCache>
                      <c:ptCount val="4"/>
                      <c:pt idx="0">
                        <c:v>Unrestricted</c:v>
                      </c:pt>
                      <c:pt idx="1">
                        <c:v>State Restricted</c:v>
                      </c:pt>
                      <c:pt idx="2">
                        <c:v>Federal Restricted</c:v>
                      </c:pt>
                      <c:pt idx="3">
                        <c:v>Service Fee Restricted</c:v>
                      </c:pt>
                    </c:strCache>
                  </c:strRef>
                </c:cat>
                <c:val>
                  <c:numRef>
                    <c:extLst>
                      <c:ext uri="{02D57815-91ED-43cb-92C2-25804820EDAC}">
                        <c15:formulaRef>
                          <c15:sqref>Sheet1!$C$2:$C$5</c15:sqref>
                        </c15:formulaRef>
                      </c:ext>
                    </c:extLst>
                    <c:numCache>
                      <c:formatCode>"$"#,##0</c:formatCode>
                      <c:ptCount val="4"/>
                      <c:pt idx="0">
                        <c:v>3371490</c:v>
                      </c:pt>
                      <c:pt idx="1">
                        <c:v>186957</c:v>
                      </c:pt>
                      <c:pt idx="2">
                        <c:v>11810</c:v>
                      </c:pt>
                      <c:pt idx="3">
                        <c:v>434512</c:v>
                      </c:pt>
                    </c:numCache>
                  </c:numRef>
                </c:val>
              </c15:ser>
            </c15:filteredPieSeries>
          </c:ext>
        </c:extLst>
      </c:pieChart>
      <c:spPr>
        <a:noFill/>
        <a:ln>
          <a:noFill/>
        </a:ln>
        <a:effectLst/>
      </c:spPr>
    </c:plotArea>
    <c:legend>
      <c:legendPos val="t"/>
      <c:layout>
        <c:manualLayout>
          <c:xMode val="edge"/>
          <c:yMode val="edge"/>
          <c:x val="0.84297718259670107"/>
          <c:y val="0.25925925925925924"/>
          <c:w val="0.15702281740329907"/>
          <c:h val="0.46439486730825319"/>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2015-2017 Plan Progress</a:t>
            </a:r>
          </a:p>
        </c:rich>
      </c:tx>
      <c:layout>
        <c:manualLayout>
          <c:xMode val="edge"/>
          <c:yMode val="edge"/>
          <c:x val="0.18240000273403326"/>
          <c:y val="7.5885328836424959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2.2222222222222223E-2"/>
          <c:y val="0.10056169194128511"/>
          <c:w val="0.9562605943788276"/>
          <c:h val="0.72114852633302806"/>
        </c:manualLayout>
      </c:layout>
      <c:pie3DChart>
        <c:varyColors val="1"/>
        <c:ser>
          <c:idx val="0"/>
          <c:order val="0"/>
          <c:explosion val="1"/>
          <c:dPt>
            <c:idx val="0"/>
            <c:bubble3D val="0"/>
            <c:explosion val="0"/>
            <c:spPr>
              <a:solidFill>
                <a:srgbClr val="00B050"/>
              </a:solidFill>
              <a:ln w="25400">
                <a:solidFill>
                  <a:srgbClr val="00B050"/>
                </a:solidFill>
              </a:ln>
              <a:effectLst/>
              <a:sp3d contourW="25400">
                <a:contourClr>
                  <a:srgbClr val="00B050"/>
                </a:contourClr>
              </a:sp3d>
            </c:spPr>
          </c:dPt>
          <c:dPt>
            <c:idx val="1"/>
            <c:bubble3D val="0"/>
            <c:spPr>
              <a:solidFill>
                <a:srgbClr val="FF0000"/>
              </a:solidFill>
              <a:ln w="25400">
                <a:solidFill>
                  <a:srgbClr val="FF0000"/>
                </a:solidFill>
              </a:ln>
              <a:effectLst/>
              <a:sp3d contourW="25400">
                <a:contourClr>
                  <a:srgbClr val="FF0000"/>
                </a:contourClr>
              </a:sp3d>
            </c:spPr>
          </c:dPt>
          <c:dPt>
            <c:idx val="2"/>
            <c:bubble3D val="0"/>
            <c:spPr>
              <a:solidFill>
                <a:srgbClr val="FFC000"/>
              </a:solidFill>
              <a:ln w="25400">
                <a:solidFill>
                  <a:srgbClr val="FFC000"/>
                </a:solidFill>
              </a:ln>
              <a:effectLst/>
              <a:sp3d contourW="25400">
                <a:contourClr>
                  <a:srgbClr val="FFC000"/>
                </a:contourClr>
              </a:sp3d>
            </c:spPr>
          </c:dPt>
          <c:dPt>
            <c:idx val="3"/>
            <c:bubble3D val="0"/>
            <c:explosion val="0"/>
            <c:spPr>
              <a:solidFill>
                <a:schemeClr val="bg1">
                  <a:lumMod val="65000"/>
                </a:schemeClr>
              </a:solidFill>
              <a:ln w="25400">
                <a:solidFill>
                  <a:schemeClr val="bg1">
                    <a:lumMod val="65000"/>
                  </a:schemeClr>
                </a:solidFill>
              </a:ln>
              <a:effectLst/>
              <a:sp3d contourW="25400">
                <a:contourClr>
                  <a:schemeClr val="bg1">
                    <a:lumMod val="65000"/>
                  </a:schemeClr>
                </a:contourClr>
              </a:sp3d>
            </c:spPr>
          </c:dPt>
          <c:dLbls>
            <c:dLbl>
              <c:idx val="1"/>
              <c:layout>
                <c:manualLayout>
                  <c:x val="6.7833757108486437E-2"/>
                  <c:y val="2.6796563623991444E-3"/>
                </c:manualLayout>
              </c:layou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'Brd Rep status 4-17'!$K$1:$N$1</c:f>
              <c:strCache>
                <c:ptCount val="4"/>
                <c:pt idx="0">
                  <c:v>Tactics completed or on schedule for completion</c:v>
                </c:pt>
                <c:pt idx="1">
                  <c:v>Tactics at risk of not being completed</c:v>
                </c:pt>
                <c:pt idx="2">
                  <c:v>Tactics not progressing on schedule</c:v>
                </c:pt>
                <c:pt idx="3">
                  <c:v>Tactics pending (2017)</c:v>
                </c:pt>
              </c:strCache>
            </c:strRef>
          </c:cat>
          <c:val>
            <c:numRef>
              <c:f>'Brd Rep status 4-17'!$K$2:$N$2</c:f>
              <c:numCache>
                <c:formatCode>0%</c:formatCode>
                <c:ptCount val="4"/>
                <c:pt idx="0">
                  <c:v>0.72799999999999998</c:v>
                </c:pt>
                <c:pt idx="1">
                  <c:v>3.2000000000000001E-2</c:v>
                </c:pt>
                <c:pt idx="2">
                  <c:v>0.08</c:v>
                </c:pt>
                <c:pt idx="3">
                  <c:v>0.14399999999999999</c:v>
                </c:pt>
              </c:numCache>
            </c:numRef>
          </c:val>
        </c:ser>
        <c:dLbls>
          <c:showLegendKey val="0"/>
          <c:showVal val="0"/>
          <c:showCatName val="0"/>
          <c:showSerName val="0"/>
          <c:showPercent val="0"/>
          <c:showBubbleSize val="0"/>
          <c:showLeaderLines val="1"/>
        </c:dLbls>
      </c:pie3DChart>
      <c:spPr>
        <a:noFill/>
        <a:ln>
          <a:noFill/>
        </a:ln>
        <a:effectLst/>
      </c:spPr>
    </c:plotArea>
    <c:legend>
      <c:legendPos val="b"/>
      <c:layout>
        <c:manualLayout>
          <c:xMode val="edge"/>
          <c:yMode val="edge"/>
          <c:x val="1.895176409400438E-2"/>
          <c:y val="0.72918914649557698"/>
          <c:w val="0.96315420249888117"/>
          <c:h val="0.27081097005731425"/>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8">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lt1"/>
    </cs:fontRef>
    <cs:defRPr sz="1197" b="1"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scene3d>
        <a:camera prst="orthographicFront"/>
        <a:lightRig rig="brightRoom" dir="t"/>
      </a:scene3d>
      <a:sp3d prstMaterial="flat">
        <a:bevelT w="50800" h="101600" prst="angle"/>
        <a:contourClr>
          <a:srgbClr val="000000"/>
        </a:contourClr>
      </a:sp3d>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1" i="0" kern="1200" cap="all" spc="5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8">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lt1"/>
    </cs:fontRef>
    <cs:defRPr sz="1197" b="1"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scene3d>
        <a:camera prst="orthographicFront"/>
        <a:lightRig rig="brightRoom" dir="t"/>
      </a:scene3d>
      <a:sp3d prstMaterial="flat">
        <a:bevelT w="50800" h="101600" prst="angle"/>
        <a:contourClr>
          <a:srgbClr val="000000"/>
        </a:contourClr>
      </a:sp3d>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1" i="0" kern="1200" cap="all" spc="5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9088EAF-6ECA-4616-85EF-35AA19C641F3}" type="datetimeFigureOut">
              <a:rPr lang="en-US"/>
              <a:t>3/22/2017</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9F912AB-2776-42F2-A957-313FC7EFEDB9}" type="slidenum">
              <a:rPr/>
              <a:t>‹#›</a:t>
            </a:fld>
            <a:endParaRPr/>
          </a:p>
        </p:txBody>
      </p:sp>
    </p:spTree>
    <p:extLst>
      <p:ext uri="{BB962C8B-B14F-4D97-AF65-F5344CB8AC3E}">
        <p14:creationId xmlns:p14="http://schemas.microsoft.com/office/powerpoint/2010/main" val="39320657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ABD2D7A-D230-4F91-BD59-0A39C2703BA8}" type="datetimeFigureOut">
              <a:rPr lang="en-US"/>
              <a:t>3/22/2017</a:t>
            </a:fld>
            <a:endParaRPr/>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93199CD-3E1B-4AE6-990F-76F925F5EA9F}" type="slidenum">
              <a:rPr/>
              <a:t>‹#›</a:t>
            </a:fld>
            <a:endParaRPr/>
          </a:p>
        </p:txBody>
      </p:sp>
    </p:spTree>
    <p:extLst>
      <p:ext uri="{BB962C8B-B14F-4D97-AF65-F5344CB8AC3E}">
        <p14:creationId xmlns:p14="http://schemas.microsoft.com/office/powerpoint/2010/main" val="42765798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065214" y="1828800"/>
            <a:ext cx="8229600" cy="2895600"/>
          </a:xfrm>
        </p:spPr>
        <p:txBody>
          <a:bodyPr anchor="b">
            <a:normAutofit/>
          </a:bodyPr>
          <a:lstStyle>
            <a:lvl1pPr>
              <a:lnSpc>
                <a:spcPct val="80000"/>
              </a:lnSpc>
              <a:defRPr sz="6600">
                <a:solidFill>
                  <a:schemeClr val="tx1"/>
                </a:solidFill>
              </a:defRPr>
            </a:lvl1pPr>
          </a:lstStyle>
          <a:p>
            <a:r>
              <a:rPr lang="en-US" smtClean="0"/>
              <a:t>Click to edit Master title style</a:t>
            </a:r>
            <a:endParaRPr/>
          </a:p>
        </p:txBody>
      </p:sp>
      <p:sp>
        <p:nvSpPr>
          <p:cNvPr id="3" name="Subtitle 2"/>
          <p:cNvSpPr>
            <a:spLocks noGrp="1"/>
          </p:cNvSpPr>
          <p:nvPr>
            <p:ph type="subTitle" idx="1"/>
          </p:nvPr>
        </p:nvSpPr>
        <p:spPr>
          <a:xfrm>
            <a:off x="1065213" y="4800600"/>
            <a:ext cx="8229600" cy="1219200"/>
          </a:xfrm>
        </p:spPr>
        <p:txBody>
          <a:bodyPr>
            <a:normAutofit/>
          </a:bodyPr>
          <a:lstStyle>
            <a:lvl1pPr marL="0" indent="0" algn="l">
              <a:spcBef>
                <a:spcPts val="0"/>
              </a:spcBef>
              <a:buNone/>
              <a:defRPr sz="2000" cap="all" spc="200" baseline="0">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Tree>
    <p:extLst>
      <p:ext uri="{BB962C8B-B14F-4D97-AF65-F5344CB8AC3E}">
        <p14:creationId xmlns:p14="http://schemas.microsoft.com/office/powerpoint/2010/main" val="949990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03F41C87-7AD9-4845-A077-840E4A0F3F06}" type="datetimeFigureOut">
              <a:rPr lang="en-US"/>
              <a:t>3/22/2017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2A013F82-EE5E-44EE-A61D-E31C6657F26F}" type="slidenum">
              <a:rPr/>
              <a:t>‹#›</a:t>
            </a:fld>
            <a:endParaRPr/>
          </a:p>
        </p:txBody>
      </p:sp>
    </p:spTree>
    <p:extLst>
      <p:ext uri="{BB962C8B-B14F-4D97-AF65-F5344CB8AC3E}">
        <p14:creationId xmlns:p14="http://schemas.microsoft.com/office/powerpoint/2010/main" val="4600953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42412" y="381001"/>
            <a:ext cx="1524001" cy="56388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522412" y="381001"/>
            <a:ext cx="7391399"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03F41C87-7AD9-4845-A077-840E4A0F3F06}" type="datetimeFigureOut">
              <a:rPr lang="en-US"/>
              <a:t>3/22/2017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2A013F82-EE5E-44EE-A61D-E31C6657F26F}" type="slidenum">
              <a:rPr/>
              <a:t>‹#›</a:t>
            </a:fld>
            <a:endParaRPr/>
          </a:p>
        </p:txBody>
      </p:sp>
    </p:spTree>
    <p:extLst>
      <p:ext uri="{BB962C8B-B14F-4D97-AF65-F5344CB8AC3E}">
        <p14:creationId xmlns:p14="http://schemas.microsoft.com/office/powerpoint/2010/main" val="40790354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vl6pPr>
              <a:defRPr/>
            </a:lvl6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03F41C87-7AD9-4845-A077-840E4A0F3F06}" type="datetimeFigureOut">
              <a:rPr lang="en-US"/>
              <a:t>3/22/2017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2A013F82-EE5E-44EE-A61D-E31C6657F26F}" type="slidenum">
              <a:rPr/>
              <a:t>‹#›</a:t>
            </a:fld>
            <a:endParaRPr/>
          </a:p>
        </p:txBody>
      </p:sp>
    </p:spTree>
    <p:extLst>
      <p:ext uri="{BB962C8B-B14F-4D97-AF65-F5344CB8AC3E}">
        <p14:creationId xmlns:p14="http://schemas.microsoft.com/office/powerpoint/2010/main" val="27382540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59614" y="2514600"/>
            <a:ext cx="8692399" cy="2819400"/>
          </a:xfrm>
        </p:spPr>
        <p:txBody>
          <a:bodyPr anchor="b">
            <a:normAutofit/>
          </a:bodyPr>
          <a:lstStyle>
            <a:lvl1pPr algn="l">
              <a:lnSpc>
                <a:spcPct val="80000"/>
              </a:lnSpc>
              <a:defRPr sz="4800" b="0" cap="none" baseline="0"/>
            </a:lvl1pPr>
          </a:lstStyle>
          <a:p>
            <a:r>
              <a:rPr lang="en-US" smtClean="0"/>
              <a:t>Click to edit Master title style</a:t>
            </a:r>
            <a:endParaRPr/>
          </a:p>
        </p:txBody>
      </p:sp>
      <p:sp>
        <p:nvSpPr>
          <p:cNvPr id="3" name="Text Placeholder 2"/>
          <p:cNvSpPr>
            <a:spLocks noGrp="1"/>
          </p:cNvSpPr>
          <p:nvPr>
            <p:ph type="body" idx="1"/>
          </p:nvPr>
        </p:nvSpPr>
        <p:spPr>
          <a:xfrm>
            <a:off x="1065213" y="5410200"/>
            <a:ext cx="8687333" cy="609601"/>
          </a:xfrm>
        </p:spPr>
        <p:txBody>
          <a:bodyPr anchor="t">
            <a:normAutofit/>
          </a:bodyPr>
          <a:lstStyle>
            <a:lvl1pPr marL="0" indent="0">
              <a:spcBef>
                <a:spcPts val="0"/>
              </a:spcBef>
              <a:buNone/>
              <a:defRPr sz="2000" cap="all" spc="200" baseline="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3F41C87-7AD9-4845-A077-840E4A0F3F06}" type="datetimeFigureOut">
              <a:rPr lang="en-US"/>
              <a:t>3/22/2017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2A013F82-EE5E-44EE-A61D-E31C6657F26F}" type="slidenum">
              <a:rPr/>
              <a:t>‹#›</a:t>
            </a:fld>
            <a:endParaRPr/>
          </a:p>
        </p:txBody>
      </p:sp>
    </p:spTree>
    <p:extLst>
      <p:ext uri="{BB962C8B-B14F-4D97-AF65-F5344CB8AC3E}">
        <p14:creationId xmlns:p14="http://schemas.microsoft.com/office/powerpoint/2010/main" val="1761813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504781" y="1905001"/>
            <a:ext cx="4419599" cy="41148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229183" y="1905001"/>
            <a:ext cx="4419600" cy="41148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03F41C87-7AD9-4845-A077-840E4A0F3F06}" type="datetimeFigureOut">
              <a:rPr lang="en-US"/>
              <a:t>3/22/2017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2A013F82-EE5E-44EE-A61D-E31C6657F26F}" type="slidenum">
              <a:rPr/>
              <a:t>‹#›</a:t>
            </a:fld>
            <a:endParaRPr/>
          </a:p>
        </p:txBody>
      </p:sp>
    </p:spTree>
    <p:extLst>
      <p:ext uri="{BB962C8B-B14F-4D97-AF65-F5344CB8AC3E}">
        <p14:creationId xmlns:p14="http://schemas.microsoft.com/office/powerpoint/2010/main" val="2825340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522411" y="1905000"/>
            <a:ext cx="4416552" cy="762000"/>
          </a:xfrm>
        </p:spPr>
        <p:txBody>
          <a:bodyPr anchor="ctr">
            <a:noAutofit/>
          </a:bodyPr>
          <a:lstStyle>
            <a:lvl1pPr marL="0" indent="0">
              <a:spcBef>
                <a:spcPts val="0"/>
              </a:spcBef>
              <a:buNone/>
              <a:defRPr sz="2000" b="0" cap="all" spc="200"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22411" y="2743201"/>
            <a:ext cx="4416552" cy="32766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6249861" y="1905000"/>
            <a:ext cx="4416552" cy="762000"/>
          </a:xfrm>
        </p:spPr>
        <p:txBody>
          <a:bodyPr anchor="ctr">
            <a:noAutofit/>
          </a:bodyPr>
          <a:lstStyle>
            <a:lvl1pPr marL="0" indent="0">
              <a:spcBef>
                <a:spcPts val="0"/>
              </a:spcBef>
              <a:buNone/>
              <a:defRPr sz="2000" b="0" cap="all" spc="200"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49861" y="2743201"/>
            <a:ext cx="4416552" cy="32766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03F41C87-7AD9-4845-A077-840E4A0F3F06}" type="datetimeFigureOut">
              <a:rPr lang="en-US"/>
              <a:t>3/22/2017</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2A013F82-EE5E-44EE-A61D-E31C6657F26F}" type="slidenum">
              <a:rPr/>
              <a:t>‹#›</a:t>
            </a:fld>
            <a:endParaRPr/>
          </a:p>
        </p:txBody>
      </p:sp>
    </p:spTree>
    <p:extLst>
      <p:ext uri="{BB962C8B-B14F-4D97-AF65-F5344CB8AC3E}">
        <p14:creationId xmlns:p14="http://schemas.microsoft.com/office/powerpoint/2010/main" val="42084195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03F41C87-7AD9-4845-A077-840E4A0F3F06}" type="datetimeFigureOut">
              <a:rPr lang="en-US"/>
              <a:t>3/22/2017</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2A013F82-EE5E-44EE-A61D-E31C6657F26F}" type="slidenum">
              <a:rPr/>
              <a:t>‹#›</a:t>
            </a:fld>
            <a:endParaRPr/>
          </a:p>
        </p:txBody>
      </p:sp>
    </p:spTree>
    <p:extLst>
      <p:ext uri="{BB962C8B-B14F-4D97-AF65-F5344CB8AC3E}">
        <p14:creationId xmlns:p14="http://schemas.microsoft.com/office/powerpoint/2010/main" val="16266314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bg>
      <p:bgPr>
        <a:solidFill>
          <a:schemeClr val="bg2"/>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F41C87-7AD9-4845-A077-840E4A0F3F06}" type="datetimeFigureOut">
              <a:rPr lang="en-US"/>
              <a:t>3/22/2017</a:t>
            </a:fld>
            <a:endParaRPr/>
          </a:p>
        </p:txBody>
      </p:sp>
      <p:sp>
        <p:nvSpPr>
          <p:cNvPr id="3" name="Footer Placeholder 2"/>
          <p:cNvSpPr>
            <a:spLocks noGrp="1"/>
          </p:cNvSpPr>
          <p:nvPr>
            <p:ph type="ftr" sz="quarter" idx="11"/>
          </p:nvPr>
        </p:nvSpPr>
        <p:spPr/>
        <p:txBody>
          <a:bodyPr/>
          <a:lstStyle/>
          <a:p>
            <a:endParaRPr/>
          </a:p>
        </p:txBody>
      </p:sp>
      <p:sp>
        <p:nvSpPr>
          <p:cNvPr id="4" name="Slide Number Placeholder 3"/>
          <p:cNvSpPr>
            <a:spLocks noGrp="1"/>
          </p:cNvSpPr>
          <p:nvPr>
            <p:ph type="sldNum" sz="quarter" idx="12"/>
          </p:nvPr>
        </p:nvSpPr>
        <p:spPr/>
        <p:txBody>
          <a:bodyPr/>
          <a:lstStyle/>
          <a:p>
            <a:fld id="{2A013F82-EE5E-44EE-A61D-E31C6657F26F}" type="slidenum">
              <a:rPr/>
              <a:t>‹#›</a:t>
            </a:fld>
            <a:endParaRPr/>
          </a:p>
        </p:txBody>
      </p:sp>
    </p:spTree>
    <p:extLst>
      <p:ext uri="{BB962C8B-B14F-4D97-AF65-F5344CB8AC3E}">
        <p14:creationId xmlns:p14="http://schemas.microsoft.com/office/powerpoint/2010/main" val="36075401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55604" y="1905000"/>
            <a:ext cx="3596607" cy="2667000"/>
          </a:xfrm>
        </p:spPr>
        <p:txBody>
          <a:bodyPr anchor="b">
            <a:noAutofit/>
          </a:bodyPr>
          <a:lstStyle>
            <a:lvl1pPr algn="l">
              <a:lnSpc>
                <a:spcPct val="90000"/>
              </a:lnSpc>
              <a:defRPr sz="3600" b="0" baseline="0">
                <a:solidFill>
                  <a:schemeClr val="tx1"/>
                </a:solidFill>
              </a:defRPr>
            </a:lvl1pPr>
          </a:lstStyle>
          <a:p>
            <a:r>
              <a:rPr lang="en-US" smtClean="0"/>
              <a:t>Click to edit Master title style</a:t>
            </a:r>
            <a:endParaRPr/>
          </a:p>
        </p:txBody>
      </p:sp>
      <p:sp>
        <p:nvSpPr>
          <p:cNvPr id="3" name="Content Placeholder 2"/>
          <p:cNvSpPr>
            <a:spLocks noGrp="1"/>
          </p:cNvSpPr>
          <p:nvPr>
            <p:ph idx="1"/>
          </p:nvPr>
        </p:nvSpPr>
        <p:spPr>
          <a:xfrm>
            <a:off x="4951414" y="685800"/>
            <a:ext cx="6400800" cy="53340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1065213" y="4648200"/>
            <a:ext cx="3581399" cy="1371600"/>
          </a:xfrm>
        </p:spPr>
        <p:txBody>
          <a:bodyPr>
            <a:normAutofit/>
          </a:bodyPr>
          <a:lstStyle>
            <a:lvl1pPr marL="0" indent="0">
              <a:lnSpc>
                <a:spcPct val="90000"/>
              </a:lnSpc>
              <a:spcBef>
                <a:spcPts val="12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F41C87-7AD9-4845-A077-840E4A0F3F06}" type="datetimeFigureOut">
              <a:rPr lang="en-US"/>
              <a:t>3/22/2017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2A013F82-EE5E-44EE-A61D-E31C6657F26F}" type="slidenum">
              <a:rPr/>
              <a:t>‹#›</a:t>
            </a:fld>
            <a:endParaRPr/>
          </a:p>
        </p:txBody>
      </p:sp>
    </p:spTree>
    <p:extLst>
      <p:ext uri="{BB962C8B-B14F-4D97-AF65-F5344CB8AC3E}">
        <p14:creationId xmlns:p14="http://schemas.microsoft.com/office/powerpoint/2010/main" val="25449815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4951414" y="685800"/>
            <a:ext cx="6400799" cy="5334000"/>
          </a:xfrm>
          <a:solidFill>
            <a:schemeClr val="bg2"/>
          </a:solidFill>
          <a:ln w="76200">
            <a:solidFill>
              <a:schemeClr val="tx1"/>
            </a:solidFill>
            <a:miter lim="800000"/>
          </a:ln>
        </p:spPr>
        <p:txBody>
          <a:bodyPr>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2" name="Title 1"/>
          <p:cNvSpPr>
            <a:spLocks noGrp="1"/>
          </p:cNvSpPr>
          <p:nvPr>
            <p:ph type="title"/>
          </p:nvPr>
        </p:nvSpPr>
        <p:spPr>
          <a:xfrm>
            <a:off x="1055604" y="1905000"/>
            <a:ext cx="3596607" cy="2667000"/>
          </a:xfrm>
        </p:spPr>
        <p:txBody>
          <a:bodyPr anchor="b">
            <a:normAutofit/>
          </a:bodyPr>
          <a:lstStyle>
            <a:lvl1pPr algn="l">
              <a:lnSpc>
                <a:spcPct val="90000"/>
              </a:lnSpc>
              <a:defRPr sz="3600" b="0" i="0" baseline="0">
                <a:solidFill>
                  <a:schemeClr val="tx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1065213" y="4648200"/>
            <a:ext cx="3581399" cy="1371600"/>
          </a:xfrm>
        </p:spPr>
        <p:txBody>
          <a:bodyPr>
            <a:normAutofit/>
          </a:bodyPr>
          <a:lstStyle>
            <a:lvl1pPr marL="0" indent="0">
              <a:lnSpc>
                <a:spcPct val="90000"/>
              </a:lnSpc>
              <a:spcBef>
                <a:spcPts val="12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F41C87-7AD9-4845-A077-840E4A0F3F06}" type="datetimeFigureOut">
              <a:rPr lang="en-US"/>
              <a:pPr/>
              <a:t>3/22/2017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2A013F82-EE5E-44EE-A61D-E31C6657F26F}" type="slidenum">
              <a:rPr/>
              <a:pPr/>
              <a:t>‹#›</a:t>
            </a:fld>
            <a:endParaRPr/>
          </a:p>
        </p:txBody>
      </p:sp>
    </p:spTree>
    <p:extLst>
      <p:ext uri="{BB962C8B-B14F-4D97-AF65-F5344CB8AC3E}">
        <p14:creationId xmlns:p14="http://schemas.microsoft.com/office/powerpoint/2010/main" val="22491721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22413" y="381000"/>
            <a:ext cx="9144001" cy="1371600"/>
          </a:xfrm>
          <a:prstGeom prst="rect">
            <a:avLst/>
          </a:prstGeom>
        </p:spPr>
        <p:txBody>
          <a:bodyPr vert="horz" lIns="91440" tIns="45720" rIns="91440" bIns="45720" rtlCol="0" anchor="b">
            <a:normAutofit/>
          </a:bodyPr>
          <a:lstStyle/>
          <a:p>
            <a:r>
              <a:rPr lang="en-US" smtClean="0"/>
              <a:t>Click to edit Master title style</a:t>
            </a:r>
            <a:endParaRPr/>
          </a:p>
        </p:txBody>
      </p:sp>
      <p:sp>
        <p:nvSpPr>
          <p:cNvPr id="3" name="Text Placeholder 2"/>
          <p:cNvSpPr>
            <a:spLocks noGrp="1"/>
          </p:cNvSpPr>
          <p:nvPr>
            <p:ph type="body" idx="1"/>
          </p:nvPr>
        </p:nvSpPr>
        <p:spPr>
          <a:xfrm>
            <a:off x="1522413" y="1904999"/>
            <a:ext cx="9134391" cy="41148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8226422" y="6400800"/>
            <a:ext cx="1449389" cy="276228"/>
          </a:xfrm>
          <a:prstGeom prst="rect">
            <a:avLst/>
          </a:prstGeom>
        </p:spPr>
        <p:txBody>
          <a:bodyPr vert="horz" lIns="91440" tIns="45720" rIns="91440" bIns="45720" rtlCol="0" anchor="ctr"/>
          <a:lstStyle>
            <a:lvl1pPr algn="r">
              <a:defRPr sz="1000">
                <a:solidFill>
                  <a:schemeClr val="tx1">
                    <a:tint val="75000"/>
                  </a:schemeClr>
                </a:solidFill>
              </a:defRPr>
            </a:lvl1pPr>
          </a:lstStyle>
          <a:p>
            <a:fld id="{03F41C87-7AD9-4845-A077-840E4A0F3F06}" type="datetimeFigureOut">
              <a:rPr lang="en-US"/>
              <a:pPr/>
              <a:t>3/22/2017</a:t>
            </a:fld>
            <a:endParaRPr/>
          </a:p>
        </p:txBody>
      </p:sp>
      <p:sp>
        <p:nvSpPr>
          <p:cNvPr id="5" name="Footer Placeholder 4"/>
          <p:cNvSpPr>
            <a:spLocks noGrp="1"/>
          </p:cNvSpPr>
          <p:nvPr>
            <p:ph type="ftr" sz="quarter" idx="3"/>
          </p:nvPr>
        </p:nvSpPr>
        <p:spPr>
          <a:xfrm>
            <a:off x="1522413" y="6400800"/>
            <a:ext cx="6553199" cy="276228"/>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a:p>
        </p:txBody>
      </p:sp>
      <p:sp>
        <p:nvSpPr>
          <p:cNvPr id="6" name="Slide Number Placeholder 5"/>
          <p:cNvSpPr>
            <a:spLocks noGrp="1"/>
          </p:cNvSpPr>
          <p:nvPr>
            <p:ph type="sldNum" sz="quarter" idx="4"/>
          </p:nvPr>
        </p:nvSpPr>
        <p:spPr>
          <a:xfrm>
            <a:off x="9828211" y="6400800"/>
            <a:ext cx="838201" cy="276228"/>
          </a:xfrm>
          <a:prstGeom prst="rect">
            <a:avLst/>
          </a:prstGeom>
        </p:spPr>
        <p:txBody>
          <a:bodyPr vert="horz" lIns="91440" tIns="45720" rIns="91440" bIns="45720" rtlCol="0" anchor="ctr"/>
          <a:lstStyle>
            <a:lvl1pPr algn="r">
              <a:defRPr sz="1000">
                <a:solidFill>
                  <a:schemeClr val="tx1">
                    <a:tint val="75000"/>
                  </a:schemeClr>
                </a:solidFill>
              </a:defRPr>
            </a:lvl1pPr>
          </a:lstStyle>
          <a:p>
            <a:fld id="{2A013F82-EE5E-44EE-A61D-E31C6657F26F}" type="slidenum">
              <a:rPr/>
              <a:pPr/>
              <a:t>‹#›</a:t>
            </a:fld>
            <a:endParaRPr/>
          </a:p>
        </p:txBody>
      </p:sp>
    </p:spTree>
    <p:extLst>
      <p:ext uri="{BB962C8B-B14F-4D97-AF65-F5344CB8AC3E}">
        <p14:creationId xmlns:p14="http://schemas.microsoft.com/office/powerpoint/2010/main" val="1403059996"/>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3600" kern="1200" spc="100" baseline="0">
          <a:solidFill>
            <a:schemeClr val="tx1"/>
          </a:solidFill>
          <a:latin typeface="+mj-lt"/>
          <a:ea typeface="+mj-ea"/>
          <a:cs typeface="+mj-cs"/>
        </a:defRPr>
      </a:lvl1pPr>
    </p:titleStyle>
    <p:bodyStyle>
      <a:lvl1pPr marL="223838" indent="-223838" algn="l" defTabSz="914400" rtl="0" eaLnBrk="1" latinLnBrk="0" hangingPunct="1">
        <a:lnSpc>
          <a:spcPct val="90000"/>
        </a:lnSpc>
        <a:spcBef>
          <a:spcPts val="1800"/>
        </a:spcBef>
        <a:buClr>
          <a:schemeClr val="accent1"/>
        </a:buClr>
        <a:buSzPct val="100000"/>
        <a:buFont typeface="Arial" pitchFamily="34" charset="0"/>
        <a:buChar char="•"/>
        <a:defRPr sz="2400" kern="1200">
          <a:solidFill>
            <a:schemeClr val="tx1"/>
          </a:solidFill>
          <a:latin typeface="+mn-lt"/>
          <a:ea typeface="+mn-ea"/>
          <a:cs typeface="+mn-cs"/>
        </a:defRPr>
      </a:lvl1pPr>
      <a:lvl2pPr marL="463550" indent="-231775" algn="l" defTabSz="914400" rtl="0" eaLnBrk="1" latinLnBrk="0" hangingPunct="1">
        <a:lnSpc>
          <a:spcPct val="90000"/>
        </a:lnSpc>
        <a:spcBef>
          <a:spcPts val="1200"/>
        </a:spcBef>
        <a:buClr>
          <a:schemeClr val="accent1"/>
        </a:buClr>
        <a:buSzPct val="100000"/>
        <a:buFont typeface="Arial" pitchFamily="34" charset="0"/>
        <a:buChar char="•"/>
        <a:defRPr sz="2000" kern="1200">
          <a:solidFill>
            <a:schemeClr val="tx1"/>
          </a:solidFill>
          <a:latin typeface="+mn-lt"/>
          <a:ea typeface="+mn-ea"/>
          <a:cs typeface="+mn-cs"/>
        </a:defRPr>
      </a:lvl2pPr>
      <a:lvl3pPr marL="682625" indent="-219075" algn="l" defTabSz="914400" rtl="0" eaLnBrk="1" latinLnBrk="0" hangingPunct="1">
        <a:lnSpc>
          <a:spcPct val="90000"/>
        </a:lnSpc>
        <a:spcBef>
          <a:spcPts val="600"/>
        </a:spcBef>
        <a:buClr>
          <a:schemeClr val="accent1"/>
        </a:buClr>
        <a:buSzPct val="100000"/>
        <a:buFont typeface="Arial" pitchFamily="34" charset="0"/>
        <a:buChar char="•"/>
        <a:defRPr sz="1800" kern="1200">
          <a:solidFill>
            <a:schemeClr val="tx1"/>
          </a:solidFill>
          <a:latin typeface="+mn-lt"/>
          <a:ea typeface="+mn-ea"/>
          <a:cs typeface="+mn-cs"/>
        </a:defRPr>
      </a:lvl3pPr>
      <a:lvl4pPr marL="857250" indent="-174625" algn="l" defTabSz="914400" rtl="0" eaLnBrk="1" latinLnBrk="0" hangingPunct="1">
        <a:lnSpc>
          <a:spcPct val="90000"/>
        </a:lnSpc>
        <a:spcBef>
          <a:spcPts val="600"/>
        </a:spcBef>
        <a:buClr>
          <a:schemeClr val="accent1"/>
        </a:buClr>
        <a:buSzPct val="100000"/>
        <a:buFont typeface="Arial" pitchFamily="34" charset="0"/>
        <a:buChar char="•"/>
        <a:defRPr sz="1600" kern="1200">
          <a:solidFill>
            <a:schemeClr val="tx1"/>
          </a:solidFill>
          <a:latin typeface="+mn-lt"/>
          <a:ea typeface="+mn-ea"/>
          <a:cs typeface="+mn-cs"/>
        </a:defRPr>
      </a:lvl4pPr>
      <a:lvl5pPr marL="1030288" indent="-173038" algn="l" defTabSz="914400" rtl="0" eaLnBrk="1" latinLnBrk="0" hangingPunct="1">
        <a:lnSpc>
          <a:spcPct val="90000"/>
        </a:lnSpc>
        <a:spcBef>
          <a:spcPts val="600"/>
        </a:spcBef>
        <a:buClr>
          <a:schemeClr val="accent1"/>
        </a:buClr>
        <a:buSzPct val="100000"/>
        <a:buFont typeface="Arial" pitchFamily="34" charset="0"/>
        <a:buChar char="•"/>
        <a:defRPr sz="1600" kern="1200">
          <a:solidFill>
            <a:schemeClr val="tx1"/>
          </a:solidFill>
          <a:latin typeface="+mn-lt"/>
          <a:ea typeface="+mn-ea"/>
          <a:cs typeface="+mn-cs"/>
        </a:defRPr>
      </a:lvl5pPr>
      <a:lvl6pPr marL="120700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38074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5544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72821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39" userDrawn="1">
          <p15:clr>
            <a:srgbClr val="F26B43"/>
          </p15:clr>
        </p15:guide>
        <p15:guide id="2"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s://ky.train.org/"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Green River District Health Department</a:t>
            </a:r>
            <a:br>
              <a:rPr lang="en-US" dirty="0" smtClean="0"/>
            </a:br>
            <a:r>
              <a:rPr lang="en-US" dirty="0" smtClean="0"/>
              <a:t>Board Orientation</a:t>
            </a:r>
            <a:endParaRPr lang="en-US" dirty="0"/>
          </a:p>
        </p:txBody>
      </p:sp>
      <p:sp>
        <p:nvSpPr>
          <p:cNvPr id="4" name="Subtitle 3"/>
          <p:cNvSpPr>
            <a:spLocks noGrp="1"/>
          </p:cNvSpPr>
          <p:nvPr>
            <p:ph type="subTitle" idx="1"/>
          </p:nvPr>
        </p:nvSpPr>
        <p:spPr/>
        <p:txBody>
          <a:bodyPr/>
          <a:lstStyle/>
          <a:p>
            <a:r>
              <a:rPr lang="it-IT" dirty="0" smtClean="0"/>
              <a:t>March 28, 2017</a:t>
            </a:r>
            <a:endParaRPr lang="it-IT" dirty="0" smtClean="0"/>
          </a:p>
          <a:p>
            <a:r>
              <a:rPr lang="it-IT" dirty="0" smtClean="0"/>
              <a:t>Deborah Fillman, Public Health Director</a:t>
            </a:r>
          </a:p>
          <a:p>
            <a:r>
              <a:rPr lang="it-IT" dirty="0" smtClean="0"/>
              <a:t>Laurie Heddleson, Finance Administrator</a:t>
            </a:r>
          </a:p>
          <a:p>
            <a:r>
              <a:rPr lang="it-IT" dirty="0" smtClean="0"/>
              <a:t>Carrie Conia, Technical Consultant</a:t>
            </a:r>
            <a:endParaRPr lang="it-IT" dirty="0"/>
          </a:p>
        </p:txBody>
      </p:sp>
    </p:spTree>
    <p:extLst>
      <p:ext uri="{BB962C8B-B14F-4D97-AF65-F5344CB8AC3E}">
        <p14:creationId xmlns:p14="http://schemas.microsoft.com/office/powerpoint/2010/main" val="2808920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Kentucky Administrative Reference/Regulations</a:t>
            </a:r>
            <a:endParaRPr lang="en-US" dirty="0"/>
          </a:p>
        </p:txBody>
      </p:sp>
      <p:sp>
        <p:nvSpPr>
          <p:cNvPr id="3" name="Content Placeholder 2"/>
          <p:cNvSpPr>
            <a:spLocks noGrp="1"/>
          </p:cNvSpPr>
          <p:nvPr>
            <p:ph idx="1"/>
          </p:nvPr>
        </p:nvSpPr>
        <p:spPr/>
        <p:txBody>
          <a:bodyPr/>
          <a:lstStyle/>
          <a:p>
            <a:r>
              <a:rPr lang="en-US" dirty="0" smtClean="0"/>
              <a:t>Appointment Health Department Director  KAR 8.140</a:t>
            </a:r>
          </a:p>
          <a:p>
            <a:r>
              <a:rPr lang="en-US" dirty="0" smtClean="0"/>
              <a:t>Boards of Health Requirements KAR 8:150</a:t>
            </a:r>
          </a:p>
          <a:p>
            <a:r>
              <a:rPr lang="en-US" dirty="0" smtClean="0"/>
              <a:t>Level of Financial Support KAR 8:170</a:t>
            </a:r>
            <a:endParaRPr lang="en-US" dirty="0"/>
          </a:p>
        </p:txBody>
      </p:sp>
    </p:spTree>
    <p:extLst>
      <p:ext uri="{BB962C8B-B14F-4D97-AF65-F5344CB8AC3E}">
        <p14:creationId xmlns:p14="http://schemas.microsoft.com/office/powerpoint/2010/main" val="243792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Responsibilities of LHD Director</a:t>
            </a:r>
            <a:endParaRPr lang="en-US" dirty="0"/>
          </a:p>
        </p:txBody>
      </p:sp>
      <p:sp>
        <p:nvSpPr>
          <p:cNvPr id="3" name="Content Placeholder 2"/>
          <p:cNvSpPr>
            <a:spLocks noGrp="1"/>
          </p:cNvSpPr>
          <p:nvPr>
            <p:ph idx="1"/>
          </p:nvPr>
        </p:nvSpPr>
        <p:spPr/>
        <p:txBody>
          <a:bodyPr/>
          <a:lstStyle/>
          <a:p>
            <a:r>
              <a:rPr lang="en-US" dirty="0" smtClean="0"/>
              <a:t>Lead the Operations of the Local Health Department</a:t>
            </a:r>
          </a:p>
          <a:p>
            <a:r>
              <a:rPr lang="en-US" dirty="0" smtClean="0"/>
              <a:t>Execute Policies/Plans/Programs Adopted By Board</a:t>
            </a:r>
          </a:p>
          <a:p>
            <a:r>
              <a:rPr lang="en-US" dirty="0" smtClean="0"/>
              <a:t>Manage Day to Day Operations</a:t>
            </a:r>
          </a:p>
          <a:p>
            <a:r>
              <a:rPr lang="en-US" dirty="0" smtClean="0"/>
              <a:t>Maintain a Well Informed Board of Health</a:t>
            </a:r>
          </a:p>
          <a:p>
            <a:r>
              <a:rPr lang="en-US" dirty="0" smtClean="0"/>
              <a:t>Provide Quarterly Report to the Board of Health</a:t>
            </a:r>
          </a:p>
          <a:p>
            <a:r>
              <a:rPr lang="en-US" dirty="0" smtClean="0"/>
              <a:t>Provide Training for Board of Health Members</a:t>
            </a:r>
            <a:endParaRPr lang="en-US" dirty="0"/>
          </a:p>
        </p:txBody>
      </p:sp>
    </p:spTree>
    <p:extLst>
      <p:ext uri="{BB962C8B-B14F-4D97-AF65-F5344CB8AC3E}">
        <p14:creationId xmlns:p14="http://schemas.microsoft.com/office/powerpoint/2010/main" val="1239011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Budgeting Requirements </a:t>
            </a:r>
            <a:endParaRPr lang="en-US" dirty="0"/>
          </a:p>
        </p:txBody>
      </p:sp>
      <p:sp>
        <p:nvSpPr>
          <p:cNvPr id="3" name="Content Placeholder 2"/>
          <p:cNvSpPr>
            <a:spLocks noGrp="1"/>
          </p:cNvSpPr>
          <p:nvPr>
            <p:ph idx="1"/>
          </p:nvPr>
        </p:nvSpPr>
        <p:spPr/>
        <p:txBody>
          <a:bodyPr/>
          <a:lstStyle/>
          <a:p>
            <a:r>
              <a:rPr lang="en-US" dirty="0" smtClean="0"/>
              <a:t>Each Local Health Department (LHD) shall prepare a Fiscal Year Budget in accordance with the annual budgeting instructions developed and distributed by the Department for Public Health</a:t>
            </a:r>
          </a:p>
          <a:p>
            <a:r>
              <a:rPr lang="en-US" dirty="0" smtClean="0"/>
              <a:t>Each LHD shall have a balanced budget in which receipts at least equal expenditures and LHDs shall operate within their approved budgets.</a:t>
            </a:r>
          </a:p>
          <a:p>
            <a:r>
              <a:rPr lang="en-US" dirty="0" smtClean="0"/>
              <a:t>Each LHD annual budget shall be approved by both the governing board and the Department for Public Health</a:t>
            </a:r>
          </a:p>
          <a:p>
            <a:endParaRPr lang="en-US" dirty="0"/>
          </a:p>
        </p:txBody>
      </p:sp>
    </p:spTree>
    <p:extLst>
      <p:ext uri="{BB962C8B-B14F-4D97-AF65-F5344CB8AC3E}">
        <p14:creationId xmlns:p14="http://schemas.microsoft.com/office/powerpoint/2010/main" val="12937901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are we funded?</a:t>
            </a:r>
            <a:endParaRPr lang="en-US" dirty="0"/>
          </a:p>
        </p:txBody>
      </p:sp>
      <p:sp>
        <p:nvSpPr>
          <p:cNvPr id="3" name="Content Placeholder 2"/>
          <p:cNvSpPr>
            <a:spLocks noGrp="1"/>
          </p:cNvSpPr>
          <p:nvPr>
            <p:ph idx="1"/>
          </p:nvPr>
        </p:nvSpPr>
        <p:spPr/>
        <p:txBody>
          <a:bodyPr>
            <a:normAutofit lnSpcReduction="10000"/>
          </a:bodyPr>
          <a:lstStyle/>
          <a:p>
            <a:r>
              <a:rPr lang="en-US" dirty="0" smtClean="0"/>
              <a:t>Federal Funds</a:t>
            </a:r>
          </a:p>
          <a:p>
            <a:r>
              <a:rPr lang="en-US" dirty="0" smtClean="0"/>
              <a:t>State Funds</a:t>
            </a:r>
          </a:p>
          <a:p>
            <a:r>
              <a:rPr lang="en-US" dirty="0" smtClean="0"/>
              <a:t>Service Fees</a:t>
            </a:r>
          </a:p>
          <a:p>
            <a:pPr lvl="1"/>
            <a:r>
              <a:rPr lang="en-US" dirty="0" smtClean="0"/>
              <a:t>Medicaid</a:t>
            </a:r>
          </a:p>
          <a:p>
            <a:pPr lvl="1"/>
            <a:r>
              <a:rPr lang="en-US" dirty="0" smtClean="0"/>
              <a:t>Medicare</a:t>
            </a:r>
          </a:p>
          <a:p>
            <a:pPr lvl="1"/>
            <a:r>
              <a:rPr lang="en-US" dirty="0" smtClean="0"/>
              <a:t>Self Pay</a:t>
            </a:r>
          </a:p>
          <a:p>
            <a:pPr lvl="1"/>
            <a:r>
              <a:rPr lang="en-US" dirty="0" smtClean="0"/>
              <a:t>Some Insurance</a:t>
            </a:r>
          </a:p>
          <a:p>
            <a:r>
              <a:rPr lang="en-US" dirty="0" smtClean="0"/>
              <a:t>Grants</a:t>
            </a:r>
          </a:p>
          <a:p>
            <a:r>
              <a:rPr lang="en-US" dirty="0" smtClean="0"/>
              <a:t>Local Public Health Taxing District Funds</a:t>
            </a:r>
            <a:endParaRPr lang="en-US" dirty="0"/>
          </a:p>
        </p:txBody>
      </p:sp>
    </p:spTree>
    <p:extLst>
      <p:ext uri="{BB962C8B-B14F-4D97-AF65-F5344CB8AC3E}">
        <p14:creationId xmlns:p14="http://schemas.microsoft.com/office/powerpoint/2010/main" val="8188064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Local Health Department Funding by Source</a:t>
            </a:r>
            <a:br>
              <a:rPr lang="en-US" dirty="0" smtClean="0"/>
            </a:br>
            <a:r>
              <a:rPr lang="en-US" dirty="0" smtClean="0"/>
              <a:t>5</a:t>
            </a:r>
            <a:r>
              <a:rPr lang="en-US" sz="2800" dirty="0" smtClean="0"/>
              <a:t>-Yr (FY2012-2016)</a:t>
            </a:r>
            <a:br>
              <a:rPr lang="en-US" sz="2800" dirty="0" smtClean="0"/>
            </a:br>
            <a:r>
              <a:rPr lang="en-US" sz="2800" dirty="0" smtClean="0"/>
              <a:t>$65,057,788</a:t>
            </a:r>
            <a:br>
              <a:rPr lang="en-US" sz="2800" dirty="0" smtClean="0"/>
            </a:br>
            <a:endParaRPr lang="en-US" sz="28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434967126"/>
              </p:ext>
            </p:extLst>
          </p:nvPr>
        </p:nvGraphicFramePr>
        <p:xfrm>
          <a:off x="1463040" y="1981200"/>
          <a:ext cx="9134475" cy="4114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6947132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Various Funding Accounts</a:t>
            </a:r>
            <a:endParaRPr lang="en-US" dirty="0"/>
          </a:p>
        </p:txBody>
      </p:sp>
      <p:sp>
        <p:nvSpPr>
          <p:cNvPr id="3" name="Content Placeholder 2"/>
          <p:cNvSpPr>
            <a:spLocks noGrp="1"/>
          </p:cNvSpPr>
          <p:nvPr>
            <p:ph idx="1"/>
          </p:nvPr>
        </p:nvSpPr>
        <p:spPr/>
        <p:txBody>
          <a:bodyPr/>
          <a:lstStyle/>
          <a:p>
            <a:r>
              <a:rPr lang="en-US" dirty="0" smtClean="0"/>
              <a:t>Unrestricted Funds</a:t>
            </a:r>
          </a:p>
          <a:p>
            <a:r>
              <a:rPr lang="en-US" dirty="0" smtClean="0"/>
              <a:t>Restricted Funds</a:t>
            </a:r>
          </a:p>
          <a:p>
            <a:r>
              <a:rPr lang="en-US" dirty="0" smtClean="0"/>
              <a:t>Taxing District Funds</a:t>
            </a:r>
            <a:endParaRPr lang="en-US" dirty="0"/>
          </a:p>
        </p:txBody>
      </p:sp>
    </p:spTree>
    <p:extLst>
      <p:ext uri="{BB962C8B-B14F-4D97-AF65-F5344CB8AC3E}">
        <p14:creationId xmlns:p14="http://schemas.microsoft.com/office/powerpoint/2010/main" val="29356968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Local Health Department Reserves Balances</a:t>
            </a:r>
            <a:br>
              <a:rPr lang="en-US" dirty="0" smtClean="0"/>
            </a:br>
            <a:r>
              <a:rPr lang="en-US" dirty="0" smtClean="0"/>
              <a:t>FY 2016</a:t>
            </a:r>
            <a:endParaRPr lang="en-US" sz="28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477949186"/>
              </p:ext>
            </p:extLst>
          </p:nvPr>
        </p:nvGraphicFramePr>
        <p:xfrm>
          <a:off x="1531939" y="1905000"/>
          <a:ext cx="9134475" cy="4114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5896678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Various Accounts</a:t>
            </a:r>
            <a:endParaRPr lang="en-US" dirty="0"/>
          </a:p>
        </p:txBody>
      </p:sp>
      <p:sp>
        <p:nvSpPr>
          <p:cNvPr id="3" name="Content Placeholder 2"/>
          <p:cNvSpPr>
            <a:spLocks noGrp="1"/>
          </p:cNvSpPr>
          <p:nvPr>
            <p:ph idx="1"/>
          </p:nvPr>
        </p:nvSpPr>
        <p:spPr/>
        <p:txBody>
          <a:bodyPr/>
          <a:lstStyle/>
          <a:p>
            <a:r>
              <a:rPr lang="en-US" dirty="0" smtClean="0"/>
              <a:t>District Accounts</a:t>
            </a:r>
          </a:p>
          <a:p>
            <a:r>
              <a:rPr lang="en-US" dirty="0" smtClean="0"/>
              <a:t>Public Health Taxing District Accounts</a:t>
            </a:r>
            <a:endParaRPr lang="en-US" dirty="0"/>
          </a:p>
        </p:txBody>
      </p:sp>
    </p:spTree>
    <p:extLst>
      <p:ext uri="{BB962C8B-B14F-4D97-AF65-F5344CB8AC3E}">
        <p14:creationId xmlns:p14="http://schemas.microsoft.com/office/powerpoint/2010/main" val="39539152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Taxing District</a:t>
            </a:r>
            <a:endParaRPr lang="en-US" dirty="0"/>
          </a:p>
        </p:txBody>
      </p:sp>
      <p:sp>
        <p:nvSpPr>
          <p:cNvPr id="3" name="Content Placeholder 2"/>
          <p:cNvSpPr>
            <a:spLocks noGrp="1"/>
          </p:cNvSpPr>
          <p:nvPr>
            <p:ph idx="1"/>
          </p:nvPr>
        </p:nvSpPr>
        <p:spPr/>
        <p:txBody>
          <a:bodyPr/>
          <a:lstStyle/>
          <a:p>
            <a:r>
              <a:rPr lang="en-US" dirty="0" smtClean="0"/>
              <a:t>Where applicable, a taxing district function is created in accordance with KRS 212.720 and KRS 212.750 for all county boards of health and counties with districts.</a:t>
            </a:r>
          </a:p>
          <a:p>
            <a:r>
              <a:rPr lang="en-US" dirty="0" smtClean="0"/>
              <a:t>The tax resolution for CH-61 (Fiscal Court Counties) or CH-62 (Ballot Taxing Counties) is used by the local board of health in establishing their public health tax rate.  </a:t>
            </a:r>
            <a:endParaRPr lang="en-US" dirty="0"/>
          </a:p>
        </p:txBody>
      </p:sp>
    </p:spTree>
    <p:extLst>
      <p:ext uri="{BB962C8B-B14F-4D97-AF65-F5344CB8AC3E}">
        <p14:creationId xmlns:p14="http://schemas.microsoft.com/office/powerpoint/2010/main" val="4206988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Taxing District Funds Usage</a:t>
            </a:r>
            <a:endParaRPr lang="en-US" dirty="0"/>
          </a:p>
        </p:txBody>
      </p:sp>
      <p:sp>
        <p:nvSpPr>
          <p:cNvPr id="3" name="Content Placeholder 2"/>
          <p:cNvSpPr>
            <a:spLocks noGrp="1"/>
          </p:cNvSpPr>
          <p:nvPr>
            <p:ph idx="1"/>
          </p:nvPr>
        </p:nvSpPr>
        <p:spPr/>
        <p:txBody>
          <a:bodyPr/>
          <a:lstStyle/>
          <a:p>
            <a:r>
              <a:rPr lang="en-US" dirty="0" smtClean="0"/>
              <a:t>Maintenance and Operation of the Health Department Building</a:t>
            </a:r>
          </a:p>
          <a:p>
            <a:r>
              <a:rPr lang="en-US" dirty="0" smtClean="0"/>
              <a:t>Cash Flow Issues</a:t>
            </a:r>
          </a:p>
          <a:p>
            <a:r>
              <a:rPr lang="en-US" dirty="0" smtClean="0"/>
              <a:t>Bricks and Mortar</a:t>
            </a:r>
          </a:p>
          <a:p>
            <a:r>
              <a:rPr lang="en-US" dirty="0" smtClean="0"/>
              <a:t>Public Health Emergencies</a:t>
            </a:r>
            <a:endParaRPr lang="en-US" dirty="0"/>
          </a:p>
        </p:txBody>
      </p:sp>
    </p:spTree>
    <p:extLst>
      <p:ext uri="{BB962C8B-B14F-4D97-AF65-F5344CB8AC3E}">
        <p14:creationId xmlns:p14="http://schemas.microsoft.com/office/powerpoint/2010/main" val="2096774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smtClean="0"/>
              <a:t>Agenda</a:t>
            </a:r>
            <a:endParaRPr lang="en-US" dirty="0"/>
          </a:p>
        </p:txBody>
      </p:sp>
      <p:sp>
        <p:nvSpPr>
          <p:cNvPr id="14" name="Content Placeholder 13"/>
          <p:cNvSpPr>
            <a:spLocks noGrp="1"/>
          </p:cNvSpPr>
          <p:nvPr>
            <p:ph idx="1"/>
          </p:nvPr>
        </p:nvSpPr>
        <p:spPr/>
        <p:txBody>
          <a:bodyPr/>
          <a:lstStyle/>
          <a:p>
            <a:r>
              <a:rPr lang="en-US" dirty="0" smtClean="0"/>
              <a:t>Boards of Health/Governing Board/Agency Functions</a:t>
            </a:r>
          </a:p>
          <a:p>
            <a:r>
              <a:rPr lang="en-US" dirty="0" smtClean="0"/>
              <a:t>Conflicts of Interest</a:t>
            </a:r>
          </a:p>
          <a:p>
            <a:r>
              <a:rPr lang="en-US" dirty="0" smtClean="0"/>
              <a:t>Local Boards of Health Appointments</a:t>
            </a:r>
          </a:p>
          <a:p>
            <a:r>
              <a:rPr lang="en-US" dirty="0" smtClean="0"/>
              <a:t>Meetings</a:t>
            </a:r>
          </a:p>
          <a:p>
            <a:r>
              <a:rPr lang="en-US" dirty="0" smtClean="0"/>
              <a:t>Minutes</a:t>
            </a:r>
          </a:p>
          <a:p>
            <a:r>
              <a:rPr lang="en-US" dirty="0" smtClean="0"/>
              <a:t>Financials/Tax Rates</a:t>
            </a:r>
            <a:endParaRPr lang="en-US" dirty="0"/>
          </a:p>
        </p:txBody>
      </p:sp>
    </p:spTree>
    <p:extLst>
      <p:ext uri="{BB962C8B-B14F-4D97-AF65-F5344CB8AC3E}">
        <p14:creationId xmlns:p14="http://schemas.microsoft.com/office/powerpoint/2010/main" val="21391325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smtClean="0"/>
              <a:t>Conflicts of Interest</a:t>
            </a:r>
            <a:endParaRPr lang="en-US" dirty="0"/>
          </a:p>
        </p:txBody>
      </p:sp>
      <p:sp>
        <p:nvSpPr>
          <p:cNvPr id="2" name="Content Placeholder 1"/>
          <p:cNvSpPr>
            <a:spLocks noGrp="1"/>
          </p:cNvSpPr>
          <p:nvPr>
            <p:ph idx="1"/>
          </p:nvPr>
        </p:nvSpPr>
        <p:spPr/>
        <p:txBody>
          <a:bodyPr>
            <a:normAutofit/>
          </a:bodyPr>
          <a:lstStyle/>
          <a:p>
            <a:r>
              <a:rPr lang="en-US" dirty="0" smtClean="0"/>
              <a:t>902 KAR 8:150</a:t>
            </a:r>
          </a:p>
          <a:p>
            <a:pPr lvl="1"/>
            <a:r>
              <a:rPr lang="en-US" dirty="0" smtClean="0"/>
              <a:t>Section 7 Conflicts of Interest (1) A member of the board shall comply with the KRS 45A.340, Conflicts of interest of public officers and employees. (2) A board member or a member of his family shall not be considered for a contract, lease or bid for services, in excess of $2000, unless the services are in the best public interest and have the prior approval in writing of the cabinet.(3) If a board member or a member of his immediate family is considered for approval for a contract, lease or bid to provide services to the agency, the board member shall; (a) Leave the board meeting prior to discussion of the contract, lease or bid; and (b) Not be allowed a vote on the contract, lease or bid.  (4) The board minutes shall reflect the board member was absent from the discussion because of a conflict of interest and was not permitted a vote.</a:t>
            </a:r>
          </a:p>
        </p:txBody>
      </p:sp>
    </p:spTree>
    <p:extLst>
      <p:ext uri="{BB962C8B-B14F-4D97-AF65-F5344CB8AC3E}">
        <p14:creationId xmlns:p14="http://schemas.microsoft.com/office/powerpoint/2010/main" val="4622380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Conflicts of Interest</a:t>
            </a:r>
            <a:endParaRPr lang="en-US" dirty="0"/>
          </a:p>
        </p:txBody>
      </p:sp>
      <p:sp>
        <p:nvSpPr>
          <p:cNvPr id="3" name="Content Placeholder 2"/>
          <p:cNvSpPr>
            <a:spLocks noGrp="1"/>
          </p:cNvSpPr>
          <p:nvPr>
            <p:ph idx="1"/>
          </p:nvPr>
        </p:nvSpPr>
        <p:spPr/>
        <p:txBody>
          <a:bodyPr/>
          <a:lstStyle/>
          <a:p>
            <a:r>
              <a:rPr lang="en-US" dirty="0"/>
              <a:t>KRS 45A.340</a:t>
            </a:r>
          </a:p>
          <a:p>
            <a:pPr lvl="1"/>
            <a:r>
              <a:rPr lang="en-US" dirty="0" smtClean="0"/>
              <a:t>Conflicts of interest of public officers and employees</a:t>
            </a:r>
          </a:p>
          <a:p>
            <a:pPr lvl="1"/>
            <a:r>
              <a:rPr lang="en-US" dirty="0" smtClean="0"/>
              <a:t>Compensation</a:t>
            </a:r>
          </a:p>
          <a:p>
            <a:pPr lvl="1"/>
            <a:r>
              <a:rPr lang="en-US" dirty="0" smtClean="0"/>
              <a:t>Expert Witness</a:t>
            </a:r>
          </a:p>
          <a:p>
            <a:pPr lvl="1"/>
            <a:r>
              <a:rPr lang="en-US" dirty="0" smtClean="0"/>
              <a:t>Contracts with state universities</a:t>
            </a:r>
          </a:p>
          <a:p>
            <a:pPr lvl="1"/>
            <a:r>
              <a:rPr lang="en-US" dirty="0" smtClean="0"/>
              <a:t>See Attachment</a:t>
            </a:r>
          </a:p>
          <a:p>
            <a:endParaRPr lang="en-US" dirty="0"/>
          </a:p>
        </p:txBody>
      </p:sp>
    </p:spTree>
    <p:extLst>
      <p:ext uri="{BB962C8B-B14F-4D97-AF65-F5344CB8AC3E}">
        <p14:creationId xmlns:p14="http://schemas.microsoft.com/office/powerpoint/2010/main" val="27901789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Appointments/Membership</a:t>
            </a:r>
            <a:endParaRPr lang="en-US" dirty="0"/>
          </a:p>
        </p:txBody>
      </p:sp>
      <p:sp>
        <p:nvSpPr>
          <p:cNvPr id="5" name="Content Placeholder 4"/>
          <p:cNvSpPr>
            <a:spLocks noGrp="1"/>
          </p:cNvSpPr>
          <p:nvPr>
            <p:ph idx="1"/>
          </p:nvPr>
        </p:nvSpPr>
        <p:spPr/>
        <p:txBody>
          <a:bodyPr/>
          <a:lstStyle/>
          <a:p>
            <a:r>
              <a:rPr lang="en-US" dirty="0" smtClean="0"/>
              <a:t>Nominations</a:t>
            </a:r>
          </a:p>
          <a:p>
            <a:r>
              <a:rPr lang="en-US" dirty="0" smtClean="0"/>
              <a:t>Membership is for 2 years</a:t>
            </a:r>
          </a:p>
          <a:p>
            <a:r>
              <a:rPr lang="en-US" dirty="0" smtClean="0"/>
              <a:t>Board of Health Members must reside in the county in which they serve.</a:t>
            </a:r>
          </a:p>
          <a:p>
            <a:r>
              <a:rPr lang="en-US" dirty="0" smtClean="0"/>
              <a:t>A member of a county or city/county board within the particular district must fill membership on the district board of health.</a:t>
            </a:r>
          </a:p>
          <a:p>
            <a:r>
              <a:rPr lang="en-US" dirty="0" smtClean="0"/>
              <a:t>Each County Board contains 12 members</a:t>
            </a:r>
            <a:endParaRPr lang="en-US" dirty="0"/>
          </a:p>
        </p:txBody>
      </p:sp>
    </p:spTree>
    <p:extLst>
      <p:ext uri="{BB962C8B-B14F-4D97-AF65-F5344CB8AC3E}">
        <p14:creationId xmlns:p14="http://schemas.microsoft.com/office/powerpoint/2010/main" val="24781601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Appointments/Membership</a:t>
            </a:r>
            <a:endParaRPr lang="en-US" dirty="0"/>
          </a:p>
        </p:txBody>
      </p:sp>
      <p:sp>
        <p:nvSpPr>
          <p:cNvPr id="3" name="Content Placeholder 2"/>
          <p:cNvSpPr>
            <a:spLocks noGrp="1"/>
          </p:cNvSpPr>
          <p:nvPr>
            <p:ph idx="1"/>
          </p:nvPr>
        </p:nvSpPr>
        <p:spPr/>
        <p:txBody>
          <a:bodyPr/>
          <a:lstStyle/>
          <a:p>
            <a:r>
              <a:rPr lang="en-US" dirty="0"/>
              <a:t>•	In accordance with KRS 212.855 each district board (except the Northern Kentucky District) must include the county judge/executive or his designee from each county in the district as an ex officio voting member, and one (1) additional resident per county per (15,000) population or fraction thereof, which must include the mayor, city manager, or designee of the city manager of each second class city as an ex officio voting member, except that the total number of members from any county cannot exceed seven (7) members.</a:t>
            </a:r>
          </a:p>
        </p:txBody>
      </p:sp>
    </p:spTree>
    <p:extLst>
      <p:ext uri="{BB962C8B-B14F-4D97-AF65-F5344CB8AC3E}">
        <p14:creationId xmlns:p14="http://schemas.microsoft.com/office/powerpoint/2010/main" val="28033615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Appointments/Membership</a:t>
            </a:r>
            <a:endParaRPr lang="en-US" dirty="0"/>
          </a:p>
        </p:txBody>
      </p:sp>
      <p:sp>
        <p:nvSpPr>
          <p:cNvPr id="3" name="Content Placeholder 2"/>
          <p:cNvSpPr>
            <a:spLocks noGrp="1"/>
          </p:cNvSpPr>
          <p:nvPr>
            <p:ph idx="1"/>
          </p:nvPr>
        </p:nvSpPr>
        <p:spPr/>
        <p:txBody>
          <a:bodyPr/>
          <a:lstStyle/>
          <a:p>
            <a:r>
              <a:rPr lang="en-US" dirty="0" smtClean="0"/>
              <a:t>Persons not eligible for membership</a:t>
            </a:r>
          </a:p>
          <a:p>
            <a:pPr lvl="1"/>
            <a:r>
              <a:rPr lang="en-US" dirty="0" smtClean="0"/>
              <a:t>An employee of the agency</a:t>
            </a:r>
          </a:p>
          <a:p>
            <a:pPr lvl="1"/>
            <a:r>
              <a:rPr lang="en-US" dirty="0" smtClean="0"/>
              <a:t>A person shall not serve on a board and receive in excess of $2,000 per year in contract payments, unless approved in writing by the Cabinet</a:t>
            </a:r>
          </a:p>
          <a:p>
            <a:pPr lvl="1"/>
            <a:r>
              <a:rPr lang="en-US" dirty="0" smtClean="0"/>
              <a:t>State officials, members of the General Assembly, superintendents of school districts, and members of local boards of education are not eligible for appointment to local boards of health. </a:t>
            </a:r>
            <a:endParaRPr lang="en-US" dirty="0"/>
          </a:p>
        </p:txBody>
      </p:sp>
    </p:spTree>
    <p:extLst>
      <p:ext uri="{BB962C8B-B14F-4D97-AF65-F5344CB8AC3E}">
        <p14:creationId xmlns:p14="http://schemas.microsoft.com/office/powerpoint/2010/main" val="17102516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Meetings</a:t>
            </a:r>
            <a:endParaRPr lang="en-US" dirty="0"/>
          </a:p>
        </p:txBody>
      </p:sp>
      <p:sp>
        <p:nvSpPr>
          <p:cNvPr id="8" name="Content Placeholder 7"/>
          <p:cNvSpPr>
            <a:spLocks noGrp="1"/>
          </p:cNvSpPr>
          <p:nvPr>
            <p:ph idx="1"/>
          </p:nvPr>
        </p:nvSpPr>
        <p:spPr/>
        <p:txBody>
          <a:bodyPr>
            <a:normAutofit lnSpcReduction="10000"/>
          </a:bodyPr>
          <a:lstStyle/>
          <a:p>
            <a:r>
              <a:rPr lang="en-US" dirty="0" smtClean="0"/>
              <a:t>Quorum</a:t>
            </a:r>
          </a:p>
          <a:p>
            <a:r>
              <a:rPr lang="en-US" dirty="0" smtClean="0"/>
              <a:t>Proxy-Members cannot have a proxy except for the designees of the officials of the county, or city of the second class</a:t>
            </a:r>
          </a:p>
          <a:p>
            <a:r>
              <a:rPr lang="en-US" dirty="0" smtClean="0"/>
              <a:t>Meeting Schedule</a:t>
            </a:r>
          </a:p>
          <a:p>
            <a:r>
              <a:rPr lang="en-US" dirty="0" smtClean="0"/>
              <a:t>Executive Committee</a:t>
            </a:r>
          </a:p>
          <a:p>
            <a:r>
              <a:rPr lang="en-US" dirty="0" smtClean="0"/>
              <a:t>Frequency-Governing Boards meet at least once every 3 months/non-governing at lease once every 12 months.</a:t>
            </a:r>
          </a:p>
          <a:p>
            <a:r>
              <a:rPr lang="en-US" dirty="0" smtClean="0"/>
              <a:t>Special Called Meetings</a:t>
            </a:r>
          </a:p>
          <a:p>
            <a:r>
              <a:rPr lang="en-US" dirty="0" smtClean="0"/>
              <a:t>Executive/Closed Session Meetings</a:t>
            </a:r>
            <a:endParaRPr lang="en-US" dirty="0"/>
          </a:p>
        </p:txBody>
      </p:sp>
    </p:spTree>
    <p:extLst>
      <p:ext uri="{BB962C8B-B14F-4D97-AF65-F5344CB8AC3E}">
        <p14:creationId xmlns:p14="http://schemas.microsoft.com/office/powerpoint/2010/main" val="26814250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Minutes</a:t>
            </a:r>
            <a:endParaRPr lang="en-US" dirty="0"/>
          </a:p>
        </p:txBody>
      </p:sp>
      <p:sp>
        <p:nvSpPr>
          <p:cNvPr id="4" name="Content Placeholder 3"/>
          <p:cNvSpPr>
            <a:spLocks noGrp="1"/>
          </p:cNvSpPr>
          <p:nvPr>
            <p:ph idx="1"/>
          </p:nvPr>
        </p:nvSpPr>
        <p:spPr/>
        <p:txBody>
          <a:bodyPr>
            <a:normAutofit fontScale="92500"/>
          </a:bodyPr>
          <a:lstStyle/>
          <a:p>
            <a:r>
              <a:rPr lang="en-US" dirty="0" smtClean="0"/>
              <a:t>Actions of the board must be made a part of the minutes.</a:t>
            </a:r>
          </a:p>
          <a:p>
            <a:r>
              <a:rPr lang="en-US" dirty="0" smtClean="0"/>
              <a:t>The secretary and chairman of the board must sign the minutes.</a:t>
            </a:r>
          </a:p>
          <a:p>
            <a:r>
              <a:rPr lang="en-US" dirty="0" smtClean="0"/>
              <a:t>Minutes must include name of the board, date, time, location, listing of those present, acknowledgement of a quorum, review and approval/correction of the last meeting minutes, old business, new business, statement of each motion made, scheduled date of next meeting and motion to adjourn.</a:t>
            </a:r>
          </a:p>
          <a:p>
            <a:r>
              <a:rPr lang="en-US" dirty="0" smtClean="0"/>
              <a:t>Must be made available in an alternative format within a reasonable period of time if requested by a member of the public.</a:t>
            </a:r>
          </a:p>
          <a:p>
            <a:r>
              <a:rPr lang="en-US" dirty="0" smtClean="0"/>
              <a:t>A permanent copy must be maintained and kept on file by the agency.</a:t>
            </a:r>
            <a:endParaRPr lang="en-US" dirty="0"/>
          </a:p>
        </p:txBody>
      </p:sp>
    </p:spTree>
    <p:extLst>
      <p:ext uri="{BB962C8B-B14F-4D97-AF65-F5344CB8AC3E}">
        <p14:creationId xmlns:p14="http://schemas.microsoft.com/office/powerpoint/2010/main" val="25905066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Training</a:t>
            </a:r>
            <a:endParaRPr lang="en-US" dirty="0"/>
          </a:p>
        </p:txBody>
      </p:sp>
      <p:sp>
        <p:nvSpPr>
          <p:cNvPr id="3" name="Content Placeholder 2"/>
          <p:cNvSpPr>
            <a:spLocks noGrp="1"/>
          </p:cNvSpPr>
          <p:nvPr>
            <p:ph idx="1"/>
          </p:nvPr>
        </p:nvSpPr>
        <p:spPr/>
        <p:txBody>
          <a:bodyPr/>
          <a:lstStyle/>
          <a:p>
            <a:r>
              <a:rPr lang="en-US" dirty="0" smtClean="0">
                <a:hlinkClick r:id="rId2"/>
              </a:rPr>
              <a:t>https://ky.train.org</a:t>
            </a:r>
            <a:r>
              <a:rPr lang="en-US" dirty="0" smtClean="0"/>
              <a:t>   Course Number 1016388</a:t>
            </a:r>
          </a:p>
          <a:p>
            <a:endParaRPr lang="en-US" dirty="0"/>
          </a:p>
          <a:p>
            <a:r>
              <a:rPr lang="en-US" dirty="0" smtClean="0"/>
              <a:t>A new member appointed to the board must receive training from the agency director or other appropriate agency representative.  </a:t>
            </a:r>
            <a:endParaRPr lang="en-US" dirty="0"/>
          </a:p>
        </p:txBody>
      </p:sp>
    </p:spTree>
    <p:extLst>
      <p:ext uri="{BB962C8B-B14F-4D97-AF65-F5344CB8AC3E}">
        <p14:creationId xmlns:p14="http://schemas.microsoft.com/office/powerpoint/2010/main" val="17357223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Open Meetings Law</a:t>
            </a:r>
            <a:endParaRPr lang="en-US"/>
          </a:p>
        </p:txBody>
      </p:sp>
      <p:sp>
        <p:nvSpPr>
          <p:cNvPr id="6" name="Content Placeholder 5"/>
          <p:cNvSpPr>
            <a:spLocks noGrp="1"/>
          </p:cNvSpPr>
          <p:nvPr>
            <p:ph idx="1"/>
          </p:nvPr>
        </p:nvSpPr>
        <p:spPr/>
        <p:txBody>
          <a:bodyPr/>
          <a:lstStyle/>
          <a:p>
            <a:r>
              <a:rPr lang="en-US" dirty="0" smtClean="0"/>
              <a:t>All meetings of a quorum of the members of any public agency at which any business is discussed or at which any action is taken by such agency, are declared to be public meetings, open to the public at all times.</a:t>
            </a:r>
          </a:p>
          <a:p>
            <a:r>
              <a:rPr lang="en-US" dirty="0" smtClean="0"/>
              <a:t>Exceptions:  Deliberations on the future acquisition or sale of real property by a public agency when publicity would be likely to affect the value of the specific piece of property to be acquired for public use or sold by a public agency; Discussions or hearing which might lead to the appointment, discipline or dismissal of an individual employee, member or student without restricting that employee’s member’s or students right to a public hearing if requested…</a:t>
            </a:r>
            <a:endParaRPr lang="en-US" dirty="0"/>
          </a:p>
        </p:txBody>
      </p:sp>
    </p:spTree>
    <p:extLst>
      <p:ext uri="{BB962C8B-B14F-4D97-AF65-F5344CB8AC3E}">
        <p14:creationId xmlns:p14="http://schemas.microsoft.com/office/powerpoint/2010/main" val="27651371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Public Health Accreditation</a:t>
            </a:r>
            <a:endParaRPr lang="en-US" dirty="0"/>
          </a:p>
        </p:txBody>
      </p:sp>
      <p:sp>
        <p:nvSpPr>
          <p:cNvPr id="3" name="Content Placeholder 2"/>
          <p:cNvSpPr>
            <a:spLocks noGrp="1"/>
          </p:cNvSpPr>
          <p:nvPr>
            <p:ph idx="1"/>
          </p:nvPr>
        </p:nvSpPr>
        <p:spPr/>
        <p:txBody>
          <a:bodyPr>
            <a:normAutofit/>
          </a:bodyPr>
          <a:lstStyle/>
          <a:p>
            <a:r>
              <a:rPr lang="en-US" dirty="0" smtClean="0"/>
              <a:t>A voluntary process to improve the quality of public health practice and performance in delivering the three core functions and ten essential services of public health through: </a:t>
            </a:r>
          </a:p>
          <a:p>
            <a:pPr lvl="1"/>
            <a:r>
              <a:rPr lang="en-US" dirty="0" smtClean="0"/>
              <a:t>Adoption of a set of standards</a:t>
            </a:r>
          </a:p>
          <a:p>
            <a:pPr lvl="1"/>
            <a:r>
              <a:rPr lang="en-US" dirty="0" smtClean="0"/>
              <a:t>Measured performance against standards</a:t>
            </a:r>
          </a:p>
          <a:p>
            <a:pPr lvl="1"/>
            <a:r>
              <a:rPr lang="en-US" dirty="0" smtClean="0"/>
              <a:t>Recognition for meeting standards</a:t>
            </a:r>
          </a:p>
          <a:p>
            <a:r>
              <a:rPr lang="en-US" dirty="0" smtClean="0"/>
              <a:t>Accrediting Agency = Public Health Accreditation Board (PHAB) established in 2007; jointly funded by the Centers for Disease Control and Prevention (CDC) and the Robert Wood Johnson Foundation</a:t>
            </a:r>
            <a:endParaRPr lang="en-US" dirty="0"/>
          </a:p>
        </p:txBody>
      </p:sp>
    </p:spTree>
    <p:extLst>
      <p:ext uri="{BB962C8B-B14F-4D97-AF65-F5344CB8AC3E}">
        <p14:creationId xmlns:p14="http://schemas.microsoft.com/office/powerpoint/2010/main" val="1743011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smtClean="0"/>
              <a:t>Board of Health Functions</a:t>
            </a:r>
            <a:endParaRPr lang="en-US" dirty="0"/>
          </a:p>
        </p:txBody>
      </p:sp>
      <p:sp>
        <p:nvSpPr>
          <p:cNvPr id="2" name="Content Placeholder 1"/>
          <p:cNvSpPr>
            <a:spLocks noGrp="1"/>
          </p:cNvSpPr>
          <p:nvPr>
            <p:ph idx="1"/>
          </p:nvPr>
        </p:nvSpPr>
        <p:spPr/>
        <p:txBody>
          <a:bodyPr/>
          <a:lstStyle/>
          <a:p>
            <a:r>
              <a:rPr lang="en-US" dirty="0" smtClean="0"/>
              <a:t>Governing Board-District Board of Health</a:t>
            </a:r>
          </a:p>
          <a:p>
            <a:pPr lvl="1"/>
            <a:r>
              <a:rPr lang="en-US" dirty="0" smtClean="0"/>
              <a:t>Establish Internal Policies</a:t>
            </a:r>
          </a:p>
          <a:p>
            <a:pPr lvl="1"/>
            <a:r>
              <a:rPr lang="en-US" dirty="0" smtClean="0"/>
              <a:t>Assure services provided meet the needs of the local citizenry, to protect and promote public health</a:t>
            </a:r>
          </a:p>
          <a:p>
            <a:pPr lvl="1"/>
            <a:r>
              <a:rPr lang="en-US" dirty="0" smtClean="0"/>
              <a:t>Establish priorities and objectives based on a Community Health Assessment</a:t>
            </a:r>
          </a:p>
          <a:p>
            <a:pPr lvl="1"/>
            <a:r>
              <a:rPr lang="en-US" dirty="0" smtClean="0"/>
              <a:t>Governance to assure a highly efficient/effective health department</a:t>
            </a:r>
          </a:p>
          <a:p>
            <a:pPr lvl="2"/>
            <a:r>
              <a:rPr lang="en-US" dirty="0" smtClean="0"/>
              <a:t>Assure  financial controls and program evaluation measures are ongoing.</a:t>
            </a:r>
          </a:p>
          <a:p>
            <a:pPr lvl="2"/>
            <a:r>
              <a:rPr lang="en-US" dirty="0" smtClean="0"/>
              <a:t>Interview and hire an agency director.</a:t>
            </a:r>
          </a:p>
          <a:p>
            <a:pPr marL="231775" lvl="1" indent="0">
              <a:buNone/>
            </a:pPr>
            <a:endParaRPr lang="en-US" dirty="0"/>
          </a:p>
        </p:txBody>
      </p:sp>
    </p:spTree>
    <p:extLst>
      <p:ext uri="{BB962C8B-B14F-4D97-AF65-F5344CB8AC3E}">
        <p14:creationId xmlns:p14="http://schemas.microsoft.com/office/powerpoint/2010/main" val="3106206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Public Health Accreditation</a:t>
            </a:r>
            <a:endParaRPr lang="en-US" dirty="0"/>
          </a:p>
        </p:txBody>
      </p:sp>
      <p:sp>
        <p:nvSpPr>
          <p:cNvPr id="3" name="Content Placeholder 2"/>
          <p:cNvSpPr>
            <a:spLocks noGrp="1"/>
          </p:cNvSpPr>
          <p:nvPr>
            <p:ph idx="1"/>
          </p:nvPr>
        </p:nvSpPr>
        <p:spPr/>
        <p:txBody>
          <a:bodyPr>
            <a:normAutofit/>
          </a:bodyPr>
          <a:lstStyle/>
          <a:p>
            <a:r>
              <a:rPr lang="en-US" dirty="0"/>
              <a:t>GRDHD achieved five year accredited  status December 9, </a:t>
            </a:r>
            <a:r>
              <a:rPr lang="en-US" dirty="0" smtClean="0"/>
              <a:t>2014</a:t>
            </a:r>
          </a:p>
          <a:p>
            <a:r>
              <a:rPr lang="en-US" dirty="0" smtClean="0"/>
              <a:t>GRDHD submits an Annual Report to PHAB each year to demonstrate continued compliance with Standards and Measures</a:t>
            </a:r>
          </a:p>
          <a:p>
            <a:r>
              <a:rPr lang="en-US" dirty="0" smtClean="0"/>
              <a:t>PHAB Annual Report highlights activities in the following areas:</a:t>
            </a:r>
          </a:p>
          <a:p>
            <a:pPr lvl="1"/>
            <a:r>
              <a:rPr lang="en-US" dirty="0" smtClean="0"/>
              <a:t>Performance Management</a:t>
            </a:r>
          </a:p>
          <a:p>
            <a:pPr lvl="1"/>
            <a:r>
              <a:rPr lang="en-US" dirty="0" smtClean="0"/>
              <a:t>Quality Improvement</a:t>
            </a:r>
          </a:p>
          <a:p>
            <a:pPr lvl="1"/>
            <a:r>
              <a:rPr lang="en-US" dirty="0" smtClean="0"/>
              <a:t>Community Health Assessment/Community Health Improvement Plan (CHA/CHIP)</a:t>
            </a:r>
          </a:p>
          <a:p>
            <a:pPr lvl="1"/>
            <a:r>
              <a:rPr lang="en-US" dirty="0" smtClean="0"/>
              <a:t>Strategic Plan</a:t>
            </a:r>
            <a:endParaRPr lang="en-US" dirty="0"/>
          </a:p>
        </p:txBody>
      </p:sp>
    </p:spTree>
    <p:extLst>
      <p:ext uri="{BB962C8B-B14F-4D97-AF65-F5344CB8AC3E}">
        <p14:creationId xmlns:p14="http://schemas.microsoft.com/office/powerpoint/2010/main" val="18183738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GRDHD 2015-2017 Strategic Plan</a:t>
            </a:r>
            <a:endParaRPr lang="en-US" dirty="0"/>
          </a:p>
        </p:txBody>
      </p:sp>
      <p:sp>
        <p:nvSpPr>
          <p:cNvPr id="3" name="Content Placeholder 2"/>
          <p:cNvSpPr>
            <a:spLocks noGrp="1"/>
          </p:cNvSpPr>
          <p:nvPr>
            <p:ph idx="1"/>
          </p:nvPr>
        </p:nvSpPr>
        <p:spPr/>
        <p:txBody>
          <a:bodyPr>
            <a:normAutofit/>
          </a:bodyPr>
          <a:lstStyle/>
          <a:p>
            <a:r>
              <a:rPr lang="en-US" dirty="0" smtClean="0"/>
              <a:t>5 Goals, 17 Objectives</a:t>
            </a:r>
          </a:p>
          <a:p>
            <a:pPr lvl="1"/>
            <a:r>
              <a:rPr lang="en-US" dirty="0" smtClean="0"/>
              <a:t>Improve Community Outreach and Service</a:t>
            </a:r>
          </a:p>
          <a:p>
            <a:pPr lvl="1"/>
            <a:r>
              <a:rPr lang="en-US" dirty="0" smtClean="0"/>
              <a:t>Internal Assessment</a:t>
            </a:r>
          </a:p>
          <a:p>
            <a:pPr lvl="1"/>
            <a:r>
              <a:rPr lang="en-US" dirty="0" smtClean="0"/>
              <a:t>Community Assessment and Research</a:t>
            </a:r>
          </a:p>
          <a:p>
            <a:pPr lvl="1"/>
            <a:r>
              <a:rPr lang="en-US" dirty="0" smtClean="0"/>
              <a:t>Staff Development</a:t>
            </a:r>
          </a:p>
          <a:p>
            <a:pPr lvl="1"/>
            <a:r>
              <a:rPr lang="en-US" dirty="0" smtClean="0"/>
              <a:t>Governance</a:t>
            </a:r>
          </a:p>
        </p:txBody>
      </p:sp>
      <p:graphicFrame>
        <p:nvGraphicFramePr>
          <p:cNvPr id="5" name="Chart 4"/>
          <p:cNvGraphicFramePr>
            <a:graphicFrameLocks/>
          </p:cNvGraphicFramePr>
          <p:nvPr>
            <p:extLst>
              <p:ext uri="{D42A27DB-BD31-4B8C-83A1-F6EECF244321}">
                <p14:modId xmlns:p14="http://schemas.microsoft.com/office/powerpoint/2010/main" val="2611115572"/>
              </p:ext>
            </p:extLst>
          </p:nvPr>
        </p:nvGraphicFramePr>
        <p:xfrm>
          <a:off x="7847012" y="1600200"/>
          <a:ext cx="3307080" cy="3733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1062931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Services and Programs in Your County Overview</a:t>
            </a:r>
            <a:endParaRPr lang="en-US" dirty="0"/>
          </a:p>
        </p:txBody>
      </p:sp>
      <p:sp>
        <p:nvSpPr>
          <p:cNvPr id="3" name="Content Placeholder 2"/>
          <p:cNvSpPr>
            <a:spLocks noGrp="1"/>
          </p:cNvSpPr>
          <p:nvPr>
            <p:ph sz="half" idx="1"/>
          </p:nvPr>
        </p:nvSpPr>
        <p:spPr/>
        <p:txBody>
          <a:bodyPr>
            <a:normAutofit lnSpcReduction="10000"/>
          </a:bodyPr>
          <a:lstStyle/>
          <a:p>
            <a:r>
              <a:rPr lang="en-US" dirty="0" smtClean="0"/>
              <a:t>Environmental</a:t>
            </a:r>
          </a:p>
          <a:p>
            <a:r>
              <a:rPr lang="en-US" dirty="0" smtClean="0"/>
              <a:t>Preparedness</a:t>
            </a:r>
          </a:p>
          <a:p>
            <a:r>
              <a:rPr lang="en-US" dirty="0" smtClean="0"/>
              <a:t>WIC</a:t>
            </a:r>
          </a:p>
          <a:p>
            <a:r>
              <a:rPr lang="en-US" dirty="0" smtClean="0"/>
              <a:t>HANDS</a:t>
            </a:r>
          </a:p>
          <a:p>
            <a:r>
              <a:rPr lang="en-US" dirty="0" smtClean="0"/>
              <a:t>BSF</a:t>
            </a:r>
          </a:p>
          <a:p>
            <a:r>
              <a:rPr lang="en-US" dirty="0" smtClean="0"/>
              <a:t>Home Health</a:t>
            </a:r>
          </a:p>
          <a:p>
            <a:r>
              <a:rPr lang="en-US" dirty="0" smtClean="0"/>
              <a:t>Family Planning</a:t>
            </a:r>
            <a:endParaRPr lang="en-US" dirty="0"/>
          </a:p>
        </p:txBody>
      </p:sp>
      <p:sp>
        <p:nvSpPr>
          <p:cNvPr id="4" name="Content Placeholder 3"/>
          <p:cNvSpPr>
            <a:spLocks noGrp="1"/>
          </p:cNvSpPr>
          <p:nvPr>
            <p:ph sz="half" idx="2"/>
          </p:nvPr>
        </p:nvSpPr>
        <p:spPr/>
        <p:txBody>
          <a:bodyPr>
            <a:normAutofit lnSpcReduction="10000"/>
          </a:bodyPr>
          <a:lstStyle/>
          <a:p>
            <a:r>
              <a:rPr lang="en-US" dirty="0" smtClean="0"/>
              <a:t>Epi Rapid Response/Communicable Disease Control</a:t>
            </a:r>
          </a:p>
          <a:p>
            <a:r>
              <a:rPr lang="en-US" dirty="0" smtClean="0"/>
              <a:t>Medical Nutrition Therapy</a:t>
            </a:r>
          </a:p>
          <a:p>
            <a:r>
              <a:rPr lang="en-US" dirty="0" smtClean="0"/>
              <a:t>Community Education Programs</a:t>
            </a:r>
          </a:p>
          <a:p>
            <a:r>
              <a:rPr lang="en-US" dirty="0" smtClean="0"/>
              <a:t>Immunizations</a:t>
            </a:r>
          </a:p>
          <a:p>
            <a:r>
              <a:rPr lang="en-US" dirty="0" smtClean="0"/>
              <a:t>First Steps Program</a:t>
            </a:r>
          </a:p>
          <a:p>
            <a:r>
              <a:rPr lang="en-US" dirty="0" smtClean="0"/>
              <a:t>Others</a:t>
            </a:r>
          </a:p>
          <a:p>
            <a:endParaRPr lang="en-US" dirty="0" smtClean="0"/>
          </a:p>
          <a:p>
            <a:endParaRPr lang="en-US" dirty="0"/>
          </a:p>
        </p:txBody>
      </p:sp>
    </p:spTree>
    <p:extLst>
      <p:ext uri="{BB962C8B-B14F-4D97-AF65-F5344CB8AC3E}">
        <p14:creationId xmlns:p14="http://schemas.microsoft.com/office/powerpoint/2010/main" val="16488863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Questions?</a:t>
            </a:r>
            <a:endParaRPr lang="en-US" dirty="0"/>
          </a:p>
        </p:txBody>
      </p:sp>
    </p:spTree>
    <p:extLst>
      <p:ext uri="{BB962C8B-B14F-4D97-AF65-F5344CB8AC3E}">
        <p14:creationId xmlns:p14="http://schemas.microsoft.com/office/powerpoint/2010/main" val="11085069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Thank you!</a:t>
            </a:r>
            <a:endParaRPr lang="en-US" dirty="0"/>
          </a:p>
        </p:txBody>
      </p:sp>
    </p:spTree>
    <p:extLst>
      <p:ext uri="{BB962C8B-B14F-4D97-AF65-F5344CB8AC3E}">
        <p14:creationId xmlns:p14="http://schemas.microsoft.com/office/powerpoint/2010/main" val="20952964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Board of Health Functions</a:t>
            </a:r>
            <a:endParaRPr lang="en-US" dirty="0"/>
          </a:p>
        </p:txBody>
      </p:sp>
      <p:sp>
        <p:nvSpPr>
          <p:cNvPr id="3" name="Content Placeholder 2"/>
          <p:cNvSpPr>
            <a:spLocks noGrp="1"/>
          </p:cNvSpPr>
          <p:nvPr>
            <p:ph idx="1"/>
          </p:nvPr>
        </p:nvSpPr>
        <p:spPr/>
        <p:txBody>
          <a:bodyPr/>
          <a:lstStyle/>
          <a:p>
            <a:r>
              <a:rPr lang="en-US" dirty="0" smtClean="0"/>
              <a:t>Non Governing Board</a:t>
            </a:r>
          </a:p>
          <a:p>
            <a:pPr lvl="1"/>
            <a:r>
              <a:rPr lang="en-US" dirty="0" smtClean="0"/>
              <a:t>Maintain a membership on the county public health taxing district board.  Prepare the annual public health tax resolution.</a:t>
            </a:r>
          </a:p>
          <a:p>
            <a:pPr lvl="1"/>
            <a:r>
              <a:rPr lang="en-US" dirty="0" smtClean="0"/>
              <a:t>Maintain trusteeship of the county public health tax.</a:t>
            </a:r>
          </a:p>
          <a:p>
            <a:pPr lvl="1"/>
            <a:r>
              <a:rPr lang="en-US" dirty="0" smtClean="0"/>
              <a:t>Provide for maintenance and upkeep of the agency building.</a:t>
            </a:r>
          </a:p>
          <a:p>
            <a:pPr lvl="1"/>
            <a:r>
              <a:rPr lang="en-US" dirty="0" smtClean="0"/>
              <a:t>Determine the appropriate use of the facility by community groups and other agencies.</a:t>
            </a:r>
          </a:p>
          <a:p>
            <a:pPr lvl="1"/>
            <a:r>
              <a:rPr lang="en-US" dirty="0" smtClean="0"/>
              <a:t>Provide the district board with information regarding specific public health needs and concerns of the county board.</a:t>
            </a:r>
            <a:endParaRPr lang="en-US" dirty="0"/>
          </a:p>
        </p:txBody>
      </p:sp>
    </p:spTree>
    <p:extLst>
      <p:ext uri="{BB962C8B-B14F-4D97-AF65-F5344CB8AC3E}">
        <p14:creationId xmlns:p14="http://schemas.microsoft.com/office/powerpoint/2010/main" val="18348177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Health Departments are structured in Kentucky</a:t>
            </a:r>
            <a:endParaRPr lang="en-US" dirty="0"/>
          </a:p>
        </p:txBody>
      </p:sp>
      <p:sp>
        <p:nvSpPr>
          <p:cNvPr id="3" name="Content Placeholder 2"/>
          <p:cNvSpPr>
            <a:spLocks noGrp="1"/>
          </p:cNvSpPr>
          <p:nvPr>
            <p:ph idx="1"/>
          </p:nvPr>
        </p:nvSpPr>
        <p:spPr/>
        <p:txBody>
          <a:bodyPr/>
          <a:lstStyle/>
          <a:p>
            <a:r>
              <a:rPr lang="en-US" dirty="0" smtClean="0"/>
              <a:t>State/Local Partnership</a:t>
            </a:r>
          </a:p>
          <a:p>
            <a:r>
              <a:rPr lang="en-US" dirty="0" smtClean="0"/>
              <a:t>61 County/District Health Departments</a:t>
            </a:r>
          </a:p>
          <a:p>
            <a:r>
              <a:rPr lang="en-US" dirty="0" smtClean="0"/>
              <a:t>Local Boards</a:t>
            </a:r>
          </a:p>
          <a:p>
            <a:pPr lvl="1"/>
            <a:r>
              <a:rPr lang="en-US" dirty="0" smtClean="0"/>
              <a:t>County Judge Executive/Fiscal Court/Mayors</a:t>
            </a:r>
          </a:p>
          <a:p>
            <a:pPr lvl="1"/>
            <a:r>
              <a:rPr lang="en-US" dirty="0" smtClean="0"/>
              <a:t>Community Leaders</a:t>
            </a:r>
          </a:p>
          <a:p>
            <a:pPr lvl="1"/>
            <a:r>
              <a:rPr lang="en-US" dirty="0" smtClean="0"/>
              <a:t>Health Professionals</a:t>
            </a:r>
          </a:p>
          <a:p>
            <a:pPr marL="231775" lvl="1" indent="0">
              <a:buNone/>
            </a:pPr>
            <a:endParaRPr lang="en-US" dirty="0"/>
          </a:p>
        </p:txBody>
      </p:sp>
    </p:spTree>
    <p:extLst>
      <p:ext uri="{BB962C8B-B14F-4D97-AF65-F5344CB8AC3E}">
        <p14:creationId xmlns:p14="http://schemas.microsoft.com/office/powerpoint/2010/main" val="27988910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Public Health Services</a:t>
            </a:r>
            <a:endParaRPr lang="en-US" dirty="0"/>
          </a:p>
        </p:txBody>
      </p:sp>
      <p:sp>
        <p:nvSpPr>
          <p:cNvPr id="3" name="Content Placeholder 2"/>
          <p:cNvSpPr>
            <a:spLocks noGrp="1"/>
          </p:cNvSpPr>
          <p:nvPr>
            <p:ph idx="1"/>
          </p:nvPr>
        </p:nvSpPr>
        <p:spPr/>
        <p:txBody>
          <a:bodyPr/>
          <a:lstStyle/>
          <a:p>
            <a:r>
              <a:rPr lang="en-US" dirty="0" smtClean="0"/>
              <a:t>Mandated Core Public Health (All health departments)</a:t>
            </a:r>
          </a:p>
          <a:p>
            <a:pPr lvl="1"/>
            <a:r>
              <a:rPr lang="en-US" dirty="0" smtClean="0"/>
              <a:t>Enforcement</a:t>
            </a:r>
          </a:p>
          <a:p>
            <a:pPr lvl="1"/>
            <a:r>
              <a:rPr lang="en-US" dirty="0" smtClean="0"/>
              <a:t>Education</a:t>
            </a:r>
          </a:p>
          <a:p>
            <a:pPr lvl="1"/>
            <a:r>
              <a:rPr lang="en-US" dirty="0" smtClean="0"/>
              <a:t>Disaster Preparedness</a:t>
            </a:r>
          </a:p>
          <a:p>
            <a:pPr lvl="1"/>
            <a:r>
              <a:rPr lang="en-US" dirty="0" smtClean="0"/>
              <a:t>Communicable Disease Control</a:t>
            </a:r>
          </a:p>
          <a:p>
            <a:pPr lvl="1"/>
            <a:r>
              <a:rPr lang="en-US" dirty="0" smtClean="0"/>
              <a:t>Surveillance</a:t>
            </a:r>
          </a:p>
          <a:p>
            <a:pPr lvl="1"/>
            <a:r>
              <a:rPr lang="en-US" dirty="0" smtClean="0"/>
              <a:t>Policy</a:t>
            </a:r>
          </a:p>
          <a:p>
            <a:pPr lvl="1"/>
            <a:r>
              <a:rPr lang="en-US" dirty="0" smtClean="0"/>
              <a:t>Risk Reduction</a:t>
            </a:r>
            <a:endParaRPr lang="en-US" dirty="0"/>
          </a:p>
        </p:txBody>
      </p:sp>
    </p:spTree>
    <p:extLst>
      <p:ext uri="{BB962C8B-B14F-4D97-AF65-F5344CB8AC3E}">
        <p14:creationId xmlns:p14="http://schemas.microsoft.com/office/powerpoint/2010/main" val="17688711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Public Health Services</a:t>
            </a:r>
            <a:endParaRPr lang="en-US" dirty="0"/>
          </a:p>
        </p:txBody>
      </p:sp>
      <p:sp>
        <p:nvSpPr>
          <p:cNvPr id="3" name="Content Placeholder 2"/>
          <p:cNvSpPr>
            <a:spLocks noGrp="1"/>
          </p:cNvSpPr>
          <p:nvPr>
            <p:ph idx="1"/>
          </p:nvPr>
        </p:nvSpPr>
        <p:spPr/>
        <p:txBody>
          <a:bodyPr/>
          <a:lstStyle/>
          <a:p>
            <a:r>
              <a:rPr lang="en-US" dirty="0" smtClean="0"/>
              <a:t>Personal Preventive Services (All Health Departments)</a:t>
            </a:r>
          </a:p>
          <a:p>
            <a:pPr lvl="1"/>
            <a:r>
              <a:rPr lang="en-US" dirty="0" smtClean="0"/>
              <a:t>Family Planning</a:t>
            </a:r>
          </a:p>
          <a:p>
            <a:pPr lvl="1"/>
            <a:r>
              <a:rPr lang="en-US" dirty="0" smtClean="0"/>
              <a:t>Cancer Screening</a:t>
            </a:r>
          </a:p>
          <a:p>
            <a:pPr lvl="1"/>
            <a:r>
              <a:rPr lang="en-US" dirty="0" smtClean="0"/>
              <a:t>Adult Preventive Services</a:t>
            </a:r>
          </a:p>
          <a:p>
            <a:pPr lvl="1"/>
            <a:r>
              <a:rPr lang="en-US" dirty="0" smtClean="0"/>
              <a:t>Chronic Disease Monitoring</a:t>
            </a:r>
          </a:p>
          <a:p>
            <a:pPr lvl="1"/>
            <a:r>
              <a:rPr lang="en-US" dirty="0" smtClean="0"/>
              <a:t>Prenatal Care</a:t>
            </a:r>
          </a:p>
          <a:p>
            <a:pPr lvl="1"/>
            <a:r>
              <a:rPr lang="en-US" dirty="0" smtClean="0"/>
              <a:t>Well Child Care</a:t>
            </a:r>
          </a:p>
          <a:p>
            <a:pPr lvl="1"/>
            <a:r>
              <a:rPr lang="en-US" dirty="0" smtClean="0"/>
              <a:t>WIC</a:t>
            </a:r>
            <a:endParaRPr lang="en-US" dirty="0"/>
          </a:p>
        </p:txBody>
      </p:sp>
    </p:spTree>
    <p:extLst>
      <p:ext uri="{BB962C8B-B14F-4D97-AF65-F5344CB8AC3E}">
        <p14:creationId xmlns:p14="http://schemas.microsoft.com/office/powerpoint/2010/main" val="3202142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Public Health Services</a:t>
            </a:r>
            <a:endParaRPr lang="en-US" dirty="0"/>
          </a:p>
        </p:txBody>
      </p:sp>
      <p:sp>
        <p:nvSpPr>
          <p:cNvPr id="3" name="Content Placeholder 2"/>
          <p:cNvSpPr>
            <a:spLocks noGrp="1"/>
          </p:cNvSpPr>
          <p:nvPr>
            <p:ph idx="1"/>
          </p:nvPr>
        </p:nvSpPr>
        <p:spPr/>
        <p:txBody>
          <a:bodyPr/>
          <a:lstStyle/>
          <a:p>
            <a:r>
              <a:rPr lang="en-US" dirty="0" smtClean="0"/>
              <a:t>Optional Personal Health Services</a:t>
            </a:r>
          </a:p>
          <a:p>
            <a:pPr lvl="1"/>
            <a:r>
              <a:rPr lang="en-US" dirty="0" smtClean="0"/>
              <a:t>Population verses Individual</a:t>
            </a:r>
          </a:p>
          <a:p>
            <a:pPr lvl="1"/>
            <a:r>
              <a:rPr lang="en-US" dirty="0" smtClean="0"/>
              <a:t>Home Health</a:t>
            </a:r>
          </a:p>
          <a:p>
            <a:pPr lvl="1"/>
            <a:r>
              <a:rPr lang="en-US" dirty="0" smtClean="0"/>
              <a:t>School Health</a:t>
            </a:r>
          </a:p>
          <a:p>
            <a:pPr lvl="1"/>
            <a:r>
              <a:rPr lang="en-US" dirty="0" smtClean="0"/>
              <a:t>Etc.</a:t>
            </a:r>
            <a:endParaRPr lang="en-US" dirty="0"/>
          </a:p>
        </p:txBody>
      </p:sp>
    </p:spTree>
    <p:extLst>
      <p:ext uri="{BB962C8B-B14F-4D97-AF65-F5344CB8AC3E}">
        <p14:creationId xmlns:p14="http://schemas.microsoft.com/office/powerpoint/2010/main" val="1598864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Statutes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Governance  KRS 212.140</a:t>
            </a:r>
          </a:p>
          <a:p>
            <a:r>
              <a:rPr lang="en-US" dirty="0" smtClean="0"/>
              <a:t>Appointment/Terms/Compensation/Removal KRS 212.020, KRS 212.640, KRS 212.855</a:t>
            </a:r>
          </a:p>
          <a:p>
            <a:r>
              <a:rPr lang="en-US" dirty="0" smtClean="0"/>
              <a:t>Appointment of Health Department Director KRS 212.170</a:t>
            </a:r>
          </a:p>
          <a:p>
            <a:r>
              <a:rPr lang="en-US" dirty="0" smtClean="0"/>
              <a:t>Powers and Duties of Boards of Health KRS 230</a:t>
            </a:r>
          </a:p>
          <a:p>
            <a:r>
              <a:rPr lang="en-US" dirty="0" smtClean="0"/>
              <a:t>Frequency of Meetings KRS 805-850</a:t>
            </a:r>
          </a:p>
          <a:p>
            <a:r>
              <a:rPr lang="en-US" dirty="0" smtClean="0"/>
              <a:t>Kentucky Open Meetings KRS 61.823</a:t>
            </a:r>
          </a:p>
          <a:p>
            <a:r>
              <a:rPr lang="en-US" dirty="0" smtClean="0"/>
              <a:t>Executive Closed Sessions  KRS 45A.340</a:t>
            </a:r>
          </a:p>
          <a:p>
            <a:r>
              <a:rPr lang="en-US" dirty="0" smtClean="0"/>
              <a:t>Special Called Meetings KRS 212.720-750</a:t>
            </a:r>
            <a:endParaRPr lang="en-US" dirty="0"/>
          </a:p>
        </p:txBody>
      </p:sp>
    </p:spTree>
    <p:extLst>
      <p:ext uri="{BB962C8B-B14F-4D97-AF65-F5344CB8AC3E}">
        <p14:creationId xmlns:p14="http://schemas.microsoft.com/office/powerpoint/2010/main" val="36171313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igital Blue Tunnel 16x9">
  <a:themeElements>
    <a:clrScheme name="Digital Blue Tunnel">
      <a:dk1>
        <a:srgbClr val="000000"/>
      </a:dk1>
      <a:lt1>
        <a:sysClr val="window" lastClr="FFFFFF"/>
      </a:lt1>
      <a:dk2>
        <a:srgbClr val="001027"/>
      </a:dk2>
      <a:lt2>
        <a:srgbClr val="C1EBF7"/>
      </a:lt2>
      <a:accent1>
        <a:srgbClr val="56C5FF"/>
      </a:accent1>
      <a:accent2>
        <a:srgbClr val="4BB836"/>
      </a:accent2>
      <a:accent3>
        <a:srgbClr val="F8B004"/>
      </a:accent3>
      <a:accent4>
        <a:srgbClr val="972ACD"/>
      </a:accent4>
      <a:accent5>
        <a:srgbClr val="F86E24"/>
      </a:accent5>
      <a:accent6>
        <a:srgbClr val="DB30C7"/>
      </a:accent6>
      <a:hlink>
        <a:srgbClr val="F8B004"/>
      </a:hlink>
      <a:folHlink>
        <a:srgbClr val="969696"/>
      </a:folHlink>
    </a:clrScheme>
    <a:fontScheme name="Corbel">
      <a:maj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Digital Blue Tunnel">
      <a:dk1>
        <a:srgbClr val="000000"/>
      </a:dk1>
      <a:lt1>
        <a:sysClr val="window" lastClr="FFFFFF"/>
      </a:lt1>
      <a:dk2>
        <a:srgbClr val="001027"/>
      </a:dk2>
      <a:lt2>
        <a:srgbClr val="C1EBF7"/>
      </a:lt2>
      <a:accent1>
        <a:srgbClr val="56C5FF"/>
      </a:accent1>
      <a:accent2>
        <a:srgbClr val="4BB836"/>
      </a:accent2>
      <a:accent3>
        <a:srgbClr val="F8B004"/>
      </a:accent3>
      <a:accent4>
        <a:srgbClr val="972ACD"/>
      </a:accent4>
      <a:accent5>
        <a:srgbClr val="F86E24"/>
      </a:accent5>
      <a:accent6>
        <a:srgbClr val="DB30C7"/>
      </a:accent6>
      <a:hlink>
        <a:srgbClr val="F8B004"/>
      </a:hlink>
      <a:folHlink>
        <a:srgbClr val="969696"/>
      </a:folHlink>
    </a:clrScheme>
    <a:fontScheme name="Corbel">
      <a:maj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Theme">
  <a:themeElements>
    <a:clrScheme name="Digital Blue Tunnel">
      <a:dk1>
        <a:srgbClr val="000000"/>
      </a:dk1>
      <a:lt1>
        <a:sysClr val="window" lastClr="FFFFFF"/>
      </a:lt1>
      <a:dk2>
        <a:srgbClr val="001027"/>
      </a:dk2>
      <a:lt2>
        <a:srgbClr val="C1EBF7"/>
      </a:lt2>
      <a:accent1>
        <a:srgbClr val="56C5FF"/>
      </a:accent1>
      <a:accent2>
        <a:srgbClr val="4BB836"/>
      </a:accent2>
      <a:accent3>
        <a:srgbClr val="F8B004"/>
      </a:accent3>
      <a:accent4>
        <a:srgbClr val="972ACD"/>
      </a:accent4>
      <a:accent5>
        <a:srgbClr val="F86E24"/>
      </a:accent5>
      <a:accent6>
        <a:srgbClr val="DB30C7"/>
      </a:accent6>
      <a:hlink>
        <a:srgbClr val="F8B004"/>
      </a:hlink>
      <a:folHlink>
        <a:srgbClr val="969696"/>
      </a:folHlink>
    </a:clrScheme>
    <a:fontScheme name="Corbel">
      <a:maj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74228E6B-D70C-44BB-A81F-A245495F612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Business digital blue tunnel presentation (widescreen)</Template>
  <TotalTime>0</TotalTime>
  <Words>1458</Words>
  <Application>Microsoft Office PowerPoint</Application>
  <PresentationFormat>Custom</PresentationFormat>
  <Paragraphs>202</Paragraphs>
  <Slides>34</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34</vt:i4>
      </vt:variant>
    </vt:vector>
  </HeadingPairs>
  <TitlesOfParts>
    <vt:vector size="37" baseType="lpstr">
      <vt:lpstr>Arial</vt:lpstr>
      <vt:lpstr>Corbel</vt:lpstr>
      <vt:lpstr>Digital Blue Tunnel 16x9</vt:lpstr>
      <vt:lpstr>Green River District Health Department Board Orientation</vt:lpstr>
      <vt:lpstr>Agenda</vt:lpstr>
      <vt:lpstr>Board of Health Functions</vt:lpstr>
      <vt:lpstr>Board of Health Functions</vt:lpstr>
      <vt:lpstr>How Health Departments are structured in Kentucky</vt:lpstr>
      <vt:lpstr>Public Health Services</vt:lpstr>
      <vt:lpstr>Public Health Services</vt:lpstr>
      <vt:lpstr>Public Health Services</vt:lpstr>
      <vt:lpstr>Statutes</vt:lpstr>
      <vt:lpstr>Kentucky Administrative Reference/Regulations</vt:lpstr>
      <vt:lpstr>Responsibilities of LHD Director</vt:lpstr>
      <vt:lpstr>Budgeting Requirements </vt:lpstr>
      <vt:lpstr>How are we funded?</vt:lpstr>
      <vt:lpstr>Local Health Department Funding by Source 5-Yr (FY2012-2016) $65,057,788 </vt:lpstr>
      <vt:lpstr>Various Funding Accounts</vt:lpstr>
      <vt:lpstr>Local Health Department Reserves Balances FY 2016</vt:lpstr>
      <vt:lpstr>Various Accounts</vt:lpstr>
      <vt:lpstr>Taxing District</vt:lpstr>
      <vt:lpstr>Taxing District Funds Usage</vt:lpstr>
      <vt:lpstr>Conflicts of Interest</vt:lpstr>
      <vt:lpstr>Conflicts of Interest</vt:lpstr>
      <vt:lpstr>Appointments/Membership</vt:lpstr>
      <vt:lpstr>Appointments/Membership</vt:lpstr>
      <vt:lpstr>Appointments/Membership</vt:lpstr>
      <vt:lpstr>Meetings</vt:lpstr>
      <vt:lpstr>Minutes</vt:lpstr>
      <vt:lpstr>Training</vt:lpstr>
      <vt:lpstr>Open Meetings Law</vt:lpstr>
      <vt:lpstr>Public Health Accreditation</vt:lpstr>
      <vt:lpstr>Public Health Accreditation</vt:lpstr>
      <vt:lpstr>GRDHD 2015-2017 Strategic Plan</vt:lpstr>
      <vt:lpstr>Services and Programs in Your County Overview</vt:lpstr>
      <vt:lpstr>Questions?</vt:lpstr>
      <vt:lpstr>Thank you!</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2016-03-11T14:21:12Z</dcterms:created>
  <dcterms:modified xsi:type="dcterms:W3CDTF">2017-03-22T18:11:25Z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TC028952619991</vt:lpwstr>
  </property>
</Properties>
</file>